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6" r:id="rId6"/>
    <p:sldId id="263" r:id="rId7"/>
    <p:sldId id="259" r:id="rId8"/>
    <p:sldId id="267" r:id="rId9"/>
    <p:sldId id="260" r:id="rId10"/>
    <p:sldId id="261" r:id="rId11"/>
    <p:sldId id="262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674" y="692696"/>
            <a:ext cx="7161814" cy="2952328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Подготовка к сочинению-рассуждению в формате ОГЭ. (9.3).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</a:t>
            </a:r>
            <a:endParaRPr lang="ru-RU" i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200" i="1" dirty="0" smtClean="0"/>
              <a:t>Проиллюстрировать это понятие можно на примере текста (автор).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200" i="1" dirty="0" smtClean="0"/>
              <a:t>Обратимся к тексту, в котором говорится о ....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200" i="1" dirty="0" smtClean="0"/>
              <a:t>Свое мнение я могу подтвердить примером из текста(автор).</a:t>
            </a:r>
          </a:p>
          <a:p>
            <a:pPr>
              <a:lnSpc>
                <a:spcPct val="15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568952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ШАГ 3. </a:t>
            </a:r>
            <a:r>
              <a:rPr lang="ru-RU" sz="2800" dirty="0" smtClean="0"/>
              <a:t>Приводим</a:t>
            </a:r>
            <a:r>
              <a:rPr lang="ru-RU" sz="2800" b="1" dirty="0" smtClean="0"/>
              <a:t> </a:t>
            </a:r>
            <a:r>
              <a:rPr lang="ru-RU" sz="2800" b="1" u="sng" dirty="0" smtClean="0"/>
              <a:t>ВТОРОЙ АРГУМЕНТ ИЗ ВАШЕГО ЖИЗНЕННОГО ОПЫТА </a:t>
            </a:r>
            <a:r>
              <a:rPr lang="ru-RU" sz="2800" b="1" dirty="0" smtClean="0"/>
              <a:t>(художественной литературы, кинематографа, СМИ).</a:t>
            </a:r>
          </a:p>
          <a:p>
            <a:endParaRPr lang="ru-RU" sz="2800" b="1" u="sng" dirty="0" smtClean="0"/>
          </a:p>
          <a:p>
            <a:r>
              <a:rPr lang="ru-RU" sz="2800" b="1" u="sng" dirty="0" smtClean="0"/>
              <a:t>Речевые клише </a:t>
            </a:r>
            <a:r>
              <a:rPr lang="ru-RU" sz="2800" dirty="0" smtClean="0"/>
              <a:t>для введения ВТОРОГО АРГУМЕНТА: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Примеры … можно встретить и в жизни.</a:t>
            </a:r>
          </a:p>
          <a:p>
            <a:r>
              <a:rPr lang="ru-RU" sz="2800" i="1" dirty="0" smtClean="0"/>
              <a:t>( </a:t>
            </a:r>
            <a:r>
              <a:rPr lang="ru-RU" sz="2800" b="1" i="1" dirty="0" smtClean="0"/>
              <a:t>в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художественной литературе, кинематографе, СМИ).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i="1" dirty="0" smtClean="0"/>
              <a:t>Наблюдая за окружающими людьми, я не раз замечал(а), что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i="1" dirty="0" smtClean="0"/>
              <a:t>В жизни мы часто сталкиваемся с ... (наблюдаем ...)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800" i="1" dirty="0" smtClean="0"/>
              <a:t> В жизни я не раз оказывался(</a:t>
            </a:r>
            <a:r>
              <a:rPr lang="ru-RU" sz="2800" i="1" dirty="0" err="1" smtClean="0"/>
              <a:t>лась</a:t>
            </a:r>
            <a:r>
              <a:rPr lang="ru-RU" sz="2800" i="1" dirty="0" smtClean="0"/>
              <a:t>) свидетелем того, как....</a:t>
            </a:r>
          </a:p>
          <a:p>
            <a:pPr>
              <a:buFont typeface="Wingdings" pitchFamily="2" charset="2"/>
              <a:buChar char="Ø"/>
            </a:pPr>
            <a:endParaRPr lang="ru-RU" sz="2800" i="1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63311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ШАГ 4. Формулируем </a:t>
            </a:r>
            <a:r>
              <a:rPr lang="ru-RU" sz="2800" b="1" u="sng" dirty="0" smtClean="0"/>
              <a:t>ВЫВОД</a:t>
            </a:r>
            <a:r>
              <a:rPr lang="ru-RU" sz="2800" dirty="0" smtClean="0"/>
              <a:t>. </a:t>
            </a:r>
          </a:p>
          <a:p>
            <a:endParaRPr lang="ru-RU" sz="2800" dirty="0" smtClean="0"/>
          </a:p>
          <a:p>
            <a:r>
              <a:rPr lang="ru-RU" sz="2800" b="1" dirty="0" smtClean="0"/>
              <a:t>Речевые клише:</a:t>
            </a:r>
          </a:p>
          <a:p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Таким образом,… 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Итак,… 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В заключение… 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В результате рассуждения мы приходим к выводу о том, что....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Эти примеры стали убедительным доказательством моего определения.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800" i="1" dirty="0" smtClean="0"/>
              <a:t>Подводя итог своим размышлениям, могу (хочу) сказать..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1"/>
            <a:ext cx="8002587" cy="1828800"/>
          </a:xfrm>
        </p:spPr>
        <p:txBody>
          <a:bodyPr/>
          <a:lstStyle/>
          <a:p>
            <a:pPr algn="ctr">
              <a:defRPr/>
            </a:pPr>
            <a: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9.3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846" t="21315" r="28558" b="32545"/>
          <a:stretch>
            <a:fillRect/>
          </a:stretch>
        </p:blipFill>
        <p:spPr>
          <a:xfrm>
            <a:off x="179513" y="2204864"/>
            <a:ext cx="8136904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847" t="40407" r="29491" b="15045"/>
          <a:stretch>
            <a:fillRect/>
          </a:stretch>
        </p:blipFill>
        <p:spPr bwMode="auto">
          <a:xfrm>
            <a:off x="179512" y="260648"/>
            <a:ext cx="8564562" cy="540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7"/>
            <a:ext cx="9144000" cy="6679406"/>
          </a:xfrm>
          <a:prstGeom prst="rect">
            <a:avLst/>
          </a:prstGeom>
        </p:spPr>
      </p:pic>
      <p:pic>
        <p:nvPicPr>
          <p:cNvPr id="1026" name="Picture 2" descr="https://wordru.ru/wp-content/uploads/2020/04/45674676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396536" cy="691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b="1" dirty="0" smtClean="0">
                <a:solidFill>
                  <a:schemeClr val="tx1"/>
                </a:solidFill>
              </a:rPr>
              <a:t>Структура сочинения-рассуждения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Первый абзац: </a:t>
            </a:r>
            <a:r>
              <a:rPr lang="ru-RU" sz="2800" dirty="0" smtClean="0"/>
              <a:t>что такое смелость?</a:t>
            </a:r>
          </a:p>
          <a:p>
            <a:pPr>
              <a:lnSpc>
                <a:spcPct val="150000"/>
              </a:lnSpc>
            </a:pPr>
            <a:r>
              <a:rPr lang="ru-RU" sz="2800" i="1" dirty="0" smtClean="0"/>
              <a:t>Комментарий. (Актуальность проблемы).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Второй абзац: </a:t>
            </a:r>
            <a:r>
              <a:rPr lang="ru-RU" sz="2800" dirty="0" smtClean="0"/>
              <a:t>два аргумента. Один из приведённого текста, второй из жизни.(Художественной литературы, кинематографа, СМИ).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Третий абзац: </a:t>
            </a:r>
            <a:r>
              <a:rPr lang="ru-RU" sz="2800" dirty="0" smtClean="0"/>
              <a:t>вывод.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ШАГ 1.  ВСТУПЛЕНИЕ.</a:t>
            </a:r>
          </a:p>
          <a:p>
            <a:r>
              <a:rPr lang="ru-RU" sz="2800" b="1" dirty="0" smtClean="0"/>
              <a:t>Формулируем  </a:t>
            </a:r>
            <a:r>
              <a:rPr lang="ru-RU" sz="2800" b="1" u="sng" dirty="0" smtClean="0"/>
              <a:t>ТЕЗИС</a:t>
            </a:r>
            <a:r>
              <a:rPr lang="ru-RU" sz="2800" b="1" dirty="0" smtClean="0"/>
              <a:t>. </a:t>
            </a:r>
            <a:r>
              <a:rPr lang="ru-RU" sz="2800" b="1" u="sng" dirty="0" smtClean="0"/>
              <a:t>Даём определение</a:t>
            </a:r>
            <a:r>
              <a:rPr lang="ru-RU" sz="2800" b="1" dirty="0" smtClean="0"/>
              <a:t> понятию и </a:t>
            </a:r>
            <a:r>
              <a:rPr lang="ru-RU" sz="2800" b="1" u="sng" dirty="0" smtClean="0"/>
              <a:t>комментируем</a:t>
            </a:r>
            <a:r>
              <a:rPr lang="ru-RU" sz="2800" b="1" dirty="0" smtClean="0"/>
              <a:t> его.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  </a:t>
            </a:r>
            <a:br>
              <a:rPr lang="ru-RU" sz="2800" dirty="0" smtClean="0"/>
            </a:br>
            <a:r>
              <a:rPr lang="ru-RU" sz="2800" dirty="0" smtClean="0"/>
              <a:t>Выстраивайте своё определение по следующей СХЕМЕ: </a:t>
            </a:r>
            <a:br>
              <a:rPr lang="ru-RU" sz="2800" dirty="0" smtClean="0"/>
            </a:br>
            <a:r>
              <a:rPr lang="ru-RU" sz="2800" dirty="0" smtClean="0"/>
              <a:t>    а) назвать </a:t>
            </a:r>
            <a:r>
              <a:rPr lang="ru-RU" sz="2800" u="sng" dirty="0" smtClean="0"/>
              <a:t>понятие</a:t>
            </a:r>
            <a:r>
              <a:rPr lang="ru-RU" sz="2800" dirty="0" smtClean="0"/>
              <a:t> </a:t>
            </a:r>
            <a:r>
              <a:rPr lang="ru-RU" sz="2800" b="1" i="1" dirty="0" smtClean="0"/>
              <a:t>(смелость)</a:t>
            </a:r>
            <a:r>
              <a:rPr lang="ru-RU" sz="2800" dirty="0" smtClean="0"/>
              <a:t>, </a:t>
            </a:r>
            <a:br>
              <a:rPr lang="ru-RU" sz="2800" dirty="0" smtClean="0"/>
            </a:br>
            <a:r>
              <a:rPr lang="ru-RU" sz="2800" dirty="0" smtClean="0"/>
              <a:t>    б) назвать </a:t>
            </a:r>
            <a:r>
              <a:rPr lang="ru-RU" sz="2800" u="sng" dirty="0" smtClean="0"/>
              <a:t>более широкое понятие</a:t>
            </a:r>
            <a:r>
              <a:rPr lang="ru-RU" sz="2800" dirty="0" smtClean="0"/>
              <a:t> </a:t>
            </a:r>
            <a:r>
              <a:rPr lang="ru-RU" sz="2800" b="1" i="1" dirty="0" smtClean="0"/>
              <a:t>(</a:t>
            </a:r>
            <a:r>
              <a:rPr lang="ru-RU" sz="2800" dirty="0" smtClean="0"/>
              <a:t>например, </a:t>
            </a:r>
            <a:r>
              <a:rPr lang="ru-RU" sz="2800" b="1" i="1" dirty="0" smtClean="0"/>
              <a:t>проявление)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    в) указать </a:t>
            </a:r>
            <a:r>
              <a:rPr lang="ru-RU" sz="2800" u="sng" dirty="0" smtClean="0"/>
              <a:t>отличительный признак</a:t>
            </a:r>
            <a:r>
              <a:rPr lang="ru-RU" sz="2800" dirty="0" smtClean="0"/>
              <a:t> </a:t>
            </a:r>
            <a:r>
              <a:rPr lang="ru-RU" sz="2800" b="1" i="1" dirty="0" smtClean="0"/>
              <a:t>(</a:t>
            </a:r>
            <a:r>
              <a:rPr lang="ru-RU" sz="2800" dirty="0" smtClean="0"/>
              <a:t>например, </a:t>
            </a:r>
            <a:r>
              <a:rPr lang="ru-RU" sz="2800" b="1" i="1" dirty="0" smtClean="0"/>
              <a:t>проявление чего...);</a:t>
            </a:r>
            <a:r>
              <a:rPr lang="ru-RU" sz="2800" dirty="0" smtClean="0"/>
              <a:t> Объясняя смысл слова </a:t>
            </a:r>
            <a:r>
              <a:rPr lang="ru-RU" sz="2800" b="1" i="1" dirty="0" smtClean="0"/>
              <a:t>смелость</a:t>
            </a:r>
            <a:r>
              <a:rPr lang="ru-RU" sz="2800" dirty="0" smtClean="0"/>
              <a:t>, </a:t>
            </a:r>
            <a:r>
              <a:rPr lang="ru-RU" sz="2800" u="sng" dirty="0" smtClean="0"/>
              <a:t>избегайте</a:t>
            </a:r>
            <a:r>
              <a:rPr lang="ru-RU" sz="2800" dirty="0" smtClean="0"/>
              <a:t> такой формулировки: </a:t>
            </a:r>
            <a:r>
              <a:rPr lang="ru-RU" sz="2800" b="1" i="1" dirty="0" smtClean="0"/>
              <a:t>смелость - это когда ... </a:t>
            </a:r>
            <a:br>
              <a:rPr lang="ru-RU" sz="2800" b="1" i="1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40050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Сформулировать определение также можно с помощью </a:t>
            </a:r>
            <a:r>
              <a:rPr lang="ru-RU" b="1" u="sng" dirty="0" smtClean="0">
                <a:solidFill>
                  <a:schemeClr val="tx1"/>
                </a:solidFill>
              </a:rPr>
              <a:t>подбора синонимов. </a:t>
            </a:r>
            <a:r>
              <a:rPr lang="ru-RU" i="1" dirty="0" smtClean="0">
                <a:solidFill>
                  <a:schemeClr val="tx1"/>
                </a:solidFill>
              </a:rPr>
              <a:t>смелость</a:t>
            </a:r>
            <a:r>
              <a:rPr lang="ru-RU" dirty="0" smtClean="0">
                <a:solidFill>
                  <a:schemeClr val="tx1"/>
                </a:solidFill>
              </a:rPr>
              <a:t>- это </a:t>
            </a:r>
            <a:r>
              <a:rPr lang="ru-RU" b="1" dirty="0" smtClean="0">
                <a:solidFill>
                  <a:schemeClr val="tx1"/>
                </a:solidFill>
              </a:rPr>
              <a:t>отвага, решимость, мужество, храбрость.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88840"/>
            <a:ext cx="7920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q"/>
            </a:pPr>
            <a:r>
              <a:rPr lang="ru-RU" sz="3200" i="1" dirty="0" smtClean="0"/>
              <a:t>Что такое …? Дадим определение этому понятию.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3200" i="1" dirty="0" smtClean="0"/>
              <a:t>Что такое…? Немногие задумывается над этим сегодня. Я считаю, что…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3200" i="1" dirty="0" smtClean="0"/>
              <a:t>… – это понятие, знакомое каждому человеку. Но мало кто задумывается о значении этого слова. Так что же такое …?</a:t>
            </a:r>
          </a:p>
          <a:p>
            <a:pPr fontAlgn="base">
              <a:buFont typeface="Wingdings" pitchFamily="2" charset="2"/>
              <a:buChar char="q"/>
            </a:pPr>
            <a:endParaRPr lang="ru-RU" sz="3200" i="1" dirty="0" smtClean="0"/>
          </a:p>
          <a:p>
            <a:pPr fontAlgn="base">
              <a:buFont typeface="Wingdings" pitchFamily="2" charset="2"/>
              <a:buChar char="q"/>
            </a:pPr>
            <a:endParaRPr lang="ru-RU" sz="2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208912" cy="1772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ВО ВСТУПЛЕНИИ  ПРИ ФОРМУЛИРОВКЕ ТЕЗИСА  ИСПОЛЬЗУЙТЕ СЛЕДУЮЩИЕ  </a:t>
            </a:r>
            <a:r>
              <a:rPr lang="ru-RU" b="1" dirty="0" smtClean="0">
                <a:solidFill>
                  <a:schemeClr val="tx1"/>
                </a:solidFill>
              </a:rPr>
              <a:t>РЕЧЕВЫЕ  КЛИШЕ: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</a:t>
            </a:r>
            <a:r>
              <a:rPr lang="ru-RU" b="1" dirty="0" smtClean="0">
                <a:solidFill>
                  <a:schemeClr val="tx1"/>
                </a:solidFill>
              </a:rPr>
              <a:t>Комментарий тезиса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            Что входит в комментарий? </a:t>
            </a:r>
          </a:p>
          <a:p>
            <a:endParaRPr lang="ru-RU" dirty="0" smtClean="0"/>
          </a:p>
          <a:p>
            <a:r>
              <a:rPr lang="ru-RU" dirty="0" smtClean="0"/>
              <a:t>Данное определение нужно прокомментировать, т. е. дать объяснение, пояснительные замечания.</a:t>
            </a:r>
          </a:p>
          <a:p>
            <a:r>
              <a:rPr lang="ru-RU" dirty="0" smtClean="0"/>
              <a:t>Смысл комментария заключается в том, чтобы показать важность, актуальность, жизненность, нравственную состоятельность этического понятия.</a:t>
            </a:r>
          </a:p>
          <a:p>
            <a:r>
              <a:rPr lang="ru-RU" dirty="0" smtClean="0"/>
              <a:t>Кому и в каких ситуациях приходится сталкиваться с подобной проблемой?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404664"/>
            <a:ext cx="8748464" cy="6069161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i="1" dirty="0" smtClean="0"/>
              <a:t>Комментарий – это «мостик» от тезиса к аргументам.</a:t>
            </a:r>
            <a:endParaRPr lang="ru-RU" i="1" dirty="0" smtClean="0"/>
          </a:p>
          <a:p>
            <a:endParaRPr lang="ru-RU" b="1" dirty="0" smtClean="0"/>
          </a:p>
          <a:p>
            <a:r>
              <a:rPr lang="ru-RU" b="1" dirty="0" smtClean="0"/>
              <a:t>Считаю, что это качество личности важно не только на войне, но и в мирной жизни, когда мы сталкиваемся с любыми трудностями, проблемами, требующими от нас проявления храбрости.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Данное качество позволяет человеку не бояться трудностей и помогает бороться со страхами в опасных ситуациях. 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Смелость не всегда проявляется в больших свершениях, она видна и в малых поступка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260648"/>
            <a:ext cx="8496944" cy="621317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ШАГ 2.  ОСНОВНАЯ ЧАСТЬ. </a:t>
            </a:r>
          </a:p>
          <a:p>
            <a:r>
              <a:rPr lang="ru-RU" sz="2800" dirty="0" smtClean="0"/>
              <a:t>Приводим</a:t>
            </a:r>
            <a:r>
              <a:rPr lang="ru-RU" sz="2800" b="1" dirty="0" smtClean="0"/>
              <a:t> </a:t>
            </a:r>
            <a:r>
              <a:rPr lang="ru-RU" sz="2800" b="1" u="sng" dirty="0" smtClean="0"/>
              <a:t> ПЕРВЫЙ АРГУМЕНТ</a:t>
            </a:r>
            <a:r>
              <a:rPr lang="ru-RU" sz="2800" dirty="0" smtClean="0"/>
              <a:t> ИЗ </a:t>
            </a:r>
            <a:r>
              <a:rPr lang="ru-RU" sz="2800" b="1" u="sng" dirty="0" smtClean="0"/>
              <a:t>ПРОЧИТАННОГО ТЕКСТА, </a:t>
            </a:r>
            <a:r>
              <a:rPr lang="ru-RU" sz="2800" dirty="0" smtClean="0"/>
              <a:t>подтверждающий наши рассуждения. 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 Переход к рассуждению.</a:t>
            </a:r>
          </a:p>
          <a:p>
            <a:pPr>
              <a:buNone/>
            </a:pPr>
            <a:r>
              <a:rPr lang="ru-RU" sz="3200" dirty="0" smtClean="0"/>
              <a:t>  Связать</a:t>
            </a:r>
            <a:r>
              <a:rPr lang="ru-RU" sz="3200" b="1" dirty="0" smtClean="0"/>
              <a:t> вступление </a:t>
            </a:r>
            <a:r>
              <a:rPr lang="ru-RU" sz="3200" dirty="0" smtClean="0"/>
              <a:t>с </a:t>
            </a:r>
            <a:r>
              <a:rPr lang="ru-RU" sz="3200" b="1" dirty="0" smtClean="0"/>
              <a:t>основной частью</a:t>
            </a:r>
            <a:r>
              <a:rPr lang="ru-RU" sz="3200" dirty="0" smtClean="0"/>
              <a:t> можно с помощью таких </a:t>
            </a:r>
            <a:r>
              <a:rPr lang="ru-RU" sz="3200" b="1" dirty="0" smtClean="0"/>
              <a:t>речевых клише: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2800" i="1" dirty="0" smtClean="0"/>
              <a:t>Чтобы подтвердить сказанное, обратимся к тексту(автор).</a:t>
            </a:r>
          </a:p>
          <a:p>
            <a:pPr fontAlgn="base">
              <a:buFont typeface="Wingdings" pitchFamily="2" charset="2"/>
              <a:buChar char="v"/>
            </a:pPr>
            <a:r>
              <a:rPr lang="ru-RU" sz="2800" i="1" dirty="0" smtClean="0"/>
              <a:t> В тексте ФИО можно найти пример, подтверждающий правильность моего определения (мысли или тезиса).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228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Эркер</vt:lpstr>
      <vt:lpstr>Подготовка к сочинению-рассуждению в формате ОГЭ. (9.3).</vt:lpstr>
      <vt:lpstr>Slide 2</vt:lpstr>
      <vt:lpstr>    Структура сочинения-рассуждения</vt:lpstr>
      <vt:lpstr>Slide 4</vt:lpstr>
      <vt:lpstr>Сформулировать определение также можно с помощью подбора синонимов. смелость- это отвага, решимость, мужество, храбрость.</vt:lpstr>
      <vt:lpstr>ВО ВСТУПЛЕНИИ  ПРИ ФОРМУЛИРОВКЕ ТЕЗИСА  ИСПОЛЬЗУЙТЕ СЛЕДУЮЩИЕ  РЕЧЕВЫЕ  КЛИШЕ:</vt:lpstr>
      <vt:lpstr>                    Комментарий тезиса</vt:lpstr>
      <vt:lpstr>Slide 8</vt:lpstr>
      <vt:lpstr>Slide 9</vt:lpstr>
      <vt:lpstr>Slide 10</vt:lpstr>
      <vt:lpstr>Slide 11</vt:lpstr>
      <vt:lpstr>Slide 12</vt:lpstr>
      <vt:lpstr> Задание 9.3  Критерии оценивания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29</cp:revision>
  <dcterms:created xsi:type="dcterms:W3CDTF">2021-02-07T08:22:06Z</dcterms:created>
  <dcterms:modified xsi:type="dcterms:W3CDTF">2021-03-21T08:24:30Z</dcterms:modified>
</cp:coreProperties>
</file>