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59" r:id="rId3"/>
    <p:sldId id="260" r:id="rId4"/>
    <p:sldId id="261" r:id="rId5"/>
    <p:sldId id="262" r:id="rId6"/>
    <p:sldId id="256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3" r:id="rId37"/>
    <p:sldId id="292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6" autoAdjust="0"/>
    <p:restoredTop sz="94660"/>
  </p:normalViewPr>
  <p:slideViewPr>
    <p:cSldViewPr>
      <p:cViewPr varScale="1">
        <p:scale>
          <a:sx n="66" d="100"/>
          <a:sy n="66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84B3C9-93E8-4255-A527-A9E529F887D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35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35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35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35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5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E161-3EA5-4F9D-85C8-4302E61672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3151-4E0E-4A68-89E4-1CC6E4CE8B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78C6B-514A-4164-A935-5ABB3E8D8D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1A9F8-D66E-451D-8730-70E0EF0E24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67D9F-CD4F-4351-9706-E71C125283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9D3AA-C69B-4B94-8672-D854AEA805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78E1A-AEC0-4CEB-B928-9C16A965FB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AF461-1589-42C0-A484-A2ED325C33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26D88-F485-4B29-AFE5-3D2549D2C4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3D86F-93CC-4737-BFAA-77E5BB896A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8FDDAA-2274-4016-B13B-B7F1E363624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25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25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25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5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25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25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25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25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25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25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5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4.bp.blogspot.com/_B45v_yyLLyA/TDgXc509tYI/AAAAAAAABB4/d1wkGfguD2A/s1600/%D1%81%D0%BE%D0%BA4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3.bp.blogspot.com/_B45v_yyLLyA/TDcWXX2k35I/AAAAAAAABBs/NhuX-MMD7RE/s1600/%D1%81%D0%BE%D0%BA1.jp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23850" y="1484313"/>
            <a:ext cx="8424863" cy="3960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Учимся писать</a:t>
            </a:r>
          </a:p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сжатое изложение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%D1%81%D0%BE%D0%BA4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95513" y="404813"/>
            <a:ext cx="4875212" cy="54721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00FF"/>
                </a:solidFill>
              </a:rPr>
              <a:t>Три способа сжатия текста:</a:t>
            </a:r>
            <a:r>
              <a:rPr lang="ru-RU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4800" b="1"/>
              <a:t>1. исключение, </a:t>
            </a:r>
            <a:br>
              <a:rPr lang="ru-RU" sz="4800" b="1"/>
            </a:br>
            <a:r>
              <a:rPr lang="ru-RU" sz="4800" b="1"/>
              <a:t>2. обобщение, </a:t>
            </a:r>
            <a:br>
              <a:rPr lang="ru-RU" sz="4800" b="1"/>
            </a:br>
            <a:r>
              <a:rPr lang="ru-RU" sz="4800" b="1"/>
              <a:t>3. упрощение.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696200" cy="54006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   </a:t>
            </a:r>
            <a:r>
              <a:rPr lang="ru-RU" sz="2800" b="1">
                <a:solidFill>
                  <a:schemeClr val="tx2"/>
                </a:solidFill>
              </a:rPr>
              <a:t>При ИСКЛЮЧЕНИИ необходимо:</a:t>
            </a:r>
          </a:p>
          <a:p>
            <a:r>
              <a:rPr lang="ru-RU" sz="2800">
                <a:solidFill>
                  <a:srgbClr val="000099"/>
                </a:solidFill>
              </a:rPr>
              <a:t>выделить главное (существенное) и детали (подробности);</a:t>
            </a:r>
          </a:p>
          <a:p>
            <a:r>
              <a:rPr lang="ru-RU" sz="2800">
                <a:solidFill>
                  <a:srgbClr val="000099"/>
                </a:solidFill>
              </a:rPr>
              <a:t>убрать детали;</a:t>
            </a:r>
          </a:p>
          <a:p>
            <a:r>
              <a:rPr lang="ru-RU" sz="2800">
                <a:solidFill>
                  <a:srgbClr val="000099"/>
                </a:solidFill>
              </a:rPr>
              <a:t>пропустить предложения, содержащие второстепенные факты;</a:t>
            </a:r>
          </a:p>
          <a:p>
            <a:r>
              <a:rPr lang="ru-RU" sz="2800">
                <a:solidFill>
                  <a:srgbClr val="000099"/>
                </a:solidFill>
              </a:rPr>
              <a:t>пропустить предложения с описаниями и рассуждениями;</a:t>
            </a:r>
          </a:p>
          <a:p>
            <a:r>
              <a:rPr lang="ru-RU" sz="2800">
                <a:solidFill>
                  <a:srgbClr val="000099"/>
                </a:solidFill>
              </a:rPr>
              <a:t>объединить существенное;</a:t>
            </a:r>
          </a:p>
          <a:p>
            <a:r>
              <a:rPr lang="ru-RU" sz="2800">
                <a:solidFill>
                  <a:srgbClr val="000099"/>
                </a:solidFill>
              </a:rPr>
              <a:t>составить новый текст.</a:t>
            </a:r>
          </a:p>
          <a:p>
            <a:pPr>
              <a:buFontTx/>
              <a:buNone/>
            </a:pPr>
            <a:endParaRPr lang="ru-RU" sz="28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0350"/>
            <a:ext cx="7696200" cy="61928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b="1">
                <a:solidFill>
                  <a:srgbClr val="000099"/>
                </a:solidFill>
              </a:rPr>
              <a:t>Варианты ИСКЛЮЧЕНИЯ:</a:t>
            </a:r>
            <a:r>
              <a:rPr lang="ru-RU" sz="4400">
                <a:solidFill>
                  <a:srgbClr val="000099"/>
                </a:solidFill>
              </a:rPr>
              <a:t/>
            </a:r>
            <a:br>
              <a:rPr lang="ru-RU" sz="4400">
                <a:solidFill>
                  <a:srgbClr val="000099"/>
                </a:solidFill>
              </a:rPr>
            </a:br>
            <a:r>
              <a:rPr lang="ru-RU"/>
              <a:t/>
            </a:r>
            <a:br>
              <a:rPr lang="ru-RU"/>
            </a:br>
            <a:r>
              <a:rPr lang="ru-RU" sz="4000"/>
              <a:t>1. исключаем 1 или несколько </a:t>
            </a:r>
            <a:r>
              <a:rPr lang="ru-RU" sz="4000" b="1"/>
              <a:t>синонимов</a:t>
            </a:r>
            <a:r>
              <a:rPr lang="ru-RU" sz="4000"/>
              <a:t> в ряду однородных членов, сохраняем тот из синонимов, который обладает наибольшей ёмкостью в данном контексте.   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696200" cy="52562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/>
              <a:t>   </a:t>
            </a:r>
            <a:r>
              <a:rPr lang="ru-RU" sz="4400" i="1">
                <a:solidFill>
                  <a:srgbClr val="0000FF"/>
                </a:solidFill>
              </a:rPr>
              <a:t>У каждого человека, заходившего в комнату к малышам, на лице появлялась </a:t>
            </a:r>
            <a:r>
              <a:rPr lang="ru-RU" sz="4400" b="1" i="1">
                <a:solidFill>
                  <a:srgbClr val="0000FF"/>
                </a:solidFill>
              </a:rPr>
              <a:t>радостная, светлая, приветливая</a:t>
            </a:r>
            <a:r>
              <a:rPr lang="ru-RU" sz="4400" i="1">
                <a:solidFill>
                  <a:srgbClr val="0000FF"/>
                </a:solidFill>
              </a:rPr>
              <a:t> улыбка.</a:t>
            </a:r>
            <a:r>
              <a:rPr lang="ru-RU" sz="440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696200" cy="5689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i="1">
                <a:solidFill>
                  <a:schemeClr val="tx2"/>
                </a:solidFill>
              </a:rPr>
              <a:t>У каждого человека, заходившего в комнату к малышам, на лице появлялась </a:t>
            </a:r>
            <a:r>
              <a:rPr lang="ru-RU" sz="5400" b="1" i="1">
                <a:solidFill>
                  <a:schemeClr val="tx2"/>
                </a:solidFill>
              </a:rPr>
              <a:t>приветливая</a:t>
            </a:r>
            <a:r>
              <a:rPr lang="ru-RU" sz="5400" i="1">
                <a:solidFill>
                  <a:schemeClr val="tx2"/>
                </a:solidFill>
              </a:rPr>
              <a:t> улыбка.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696200" cy="53292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/>
              <a:t>2. удаляем из текста поясняющие конструкции, например, ряд </a:t>
            </a:r>
            <a:r>
              <a:rPr lang="ru-RU" sz="3600" b="1"/>
              <a:t>однородных членов</a:t>
            </a:r>
            <a:r>
              <a:rPr lang="ru-RU" sz="3600"/>
              <a:t> при обобщающем слове или ряд </a:t>
            </a:r>
            <a:r>
              <a:rPr lang="ru-RU" sz="3600" b="1"/>
              <a:t>простых предложений</a:t>
            </a:r>
            <a:r>
              <a:rPr lang="ru-RU" sz="3600"/>
              <a:t> в составе бессоюзного сложного, поясняющих содержание первой части.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696200" cy="55451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 i="1">
                <a:solidFill>
                  <a:srgbClr val="0000FF"/>
                </a:solidFill>
              </a:rPr>
              <a:t>Он знал разные языки: </a:t>
            </a:r>
            <a:r>
              <a:rPr lang="ru-RU" sz="4800" b="1" i="1">
                <a:solidFill>
                  <a:srgbClr val="0000FF"/>
                </a:solidFill>
              </a:rPr>
              <a:t>немецкий, французский, итальянский</a:t>
            </a:r>
            <a:r>
              <a:rPr lang="ru-RU" sz="4800" i="1">
                <a:solidFill>
                  <a:srgbClr val="0000FF"/>
                </a:solidFill>
              </a:rPr>
              <a:t> и </a:t>
            </a:r>
            <a:r>
              <a:rPr lang="ru-RU" sz="4800" b="1" i="1">
                <a:solidFill>
                  <a:srgbClr val="0000FF"/>
                </a:solidFill>
              </a:rPr>
              <a:t>молдавский</a:t>
            </a:r>
            <a:r>
              <a:rPr lang="ru-RU" sz="4800" i="1">
                <a:solidFill>
                  <a:srgbClr val="0000FF"/>
                </a:solidFill>
              </a:rPr>
              <a:t>, и никто не мог распознать в нём русского.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696200" cy="51133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i="1">
                <a:solidFill>
                  <a:schemeClr val="tx2"/>
                </a:solidFill>
              </a:rPr>
              <a:t>Он знал разные языки: и никто не мог распознать в нём русского.</a:t>
            </a:r>
            <a:r>
              <a:rPr lang="ru-RU" sz="54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0350"/>
            <a:ext cx="7696200" cy="54006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>
                <a:solidFill>
                  <a:srgbClr val="0000FF"/>
                </a:solidFill>
              </a:rPr>
              <a:t>При ОБОБЩЕНИИ необходимо:</a:t>
            </a:r>
            <a:endParaRPr lang="ru-RU" sz="4000">
              <a:solidFill>
                <a:srgbClr val="0000FF"/>
              </a:solidFill>
            </a:endParaRPr>
          </a:p>
          <a:p>
            <a:r>
              <a:rPr lang="ru-RU" sz="4000"/>
              <a:t>вычленить единичные факты;</a:t>
            </a:r>
          </a:p>
          <a:p>
            <a:r>
              <a:rPr lang="ru-RU" sz="4000"/>
              <a:t>подобрать языковые средства их обобщённой передачи;</a:t>
            </a:r>
          </a:p>
          <a:p>
            <a:r>
              <a:rPr lang="ru-RU" sz="4000"/>
              <a:t>составить новый текст.</a:t>
            </a:r>
          </a:p>
          <a:p>
            <a:pPr>
              <a:buFontTx/>
              <a:buNone/>
            </a:pP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7913687" cy="50101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b="1" u="sng">
                <a:solidFill>
                  <a:srgbClr val="000099"/>
                </a:solidFill>
              </a:rPr>
              <a:t>Цели: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 </a:t>
            </a:r>
            <a:r>
              <a:rPr lang="ru-RU" sz="2800" b="1" i="1">
                <a:solidFill>
                  <a:srgbClr val="0000FF"/>
                </a:solidFill>
              </a:rPr>
              <a:t>1. продолжить подготовку учащихся к части С1 ГИА по русскому языку – сжатому изложению;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0000FF"/>
                </a:solidFill>
              </a:rPr>
              <a:t>     2. актуализировать знания учащихся о тексте типа рассуждения;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0000FF"/>
                </a:solidFill>
              </a:rPr>
              <a:t>     3. обобщить знания учащихся о способах сжатия текста;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0000FF"/>
                </a:solidFill>
              </a:rPr>
              <a:t>     4. формировать общеучебные навыки работы с текстом;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0000FF"/>
                </a:solidFill>
              </a:rPr>
              <a:t>     5. развивать правильную монологическую и диалогическую устную речь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6191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/>
              <a:t>  </a:t>
            </a:r>
            <a:r>
              <a:rPr lang="ru-RU" i="1">
                <a:solidFill>
                  <a:srgbClr val="0000FF"/>
                </a:solidFill>
              </a:rPr>
              <a:t>Жители посёлка проводят свой досуг по-разному. </a:t>
            </a:r>
            <a:r>
              <a:rPr lang="ru-RU" b="1" i="1">
                <a:solidFill>
                  <a:srgbClr val="0000FF"/>
                </a:solidFill>
              </a:rPr>
              <a:t>Кто-то перечитывает любимые с детства жюль-верновские романы; кто-то проводит много времени на реке или в лесу. Основное занятие подростков - спортивные игры и соревнования. Самым запоминающимся событием был прошлогодний велокросс.</a:t>
            </a:r>
            <a:r>
              <a:rPr lang="ru-RU">
                <a:solidFill>
                  <a:srgbClr val="0000FF"/>
                </a:solidFill>
              </a:rPr>
              <a:t/>
            </a:r>
            <a:br>
              <a:rPr lang="ru-RU">
                <a:solidFill>
                  <a:srgbClr val="0000FF"/>
                </a:solidFill>
              </a:rPr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696200" cy="58324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/>
              <a:t>   </a:t>
            </a:r>
            <a:r>
              <a:rPr lang="ru-RU" sz="4800" i="1">
                <a:solidFill>
                  <a:schemeClr val="tx2"/>
                </a:solidFill>
              </a:rPr>
              <a:t>Жители посёлка проводят свой досуг по-разному, </a:t>
            </a:r>
            <a:r>
              <a:rPr lang="ru-RU" sz="4800" b="1" i="1">
                <a:solidFill>
                  <a:schemeClr val="tx2"/>
                </a:solidFill>
              </a:rPr>
              <a:t>в зависимости от вкусов и привычек.</a:t>
            </a:r>
            <a:r>
              <a:rPr lang="ru-RU" sz="48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696200" cy="59039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/>
              <a:t>  </a:t>
            </a:r>
            <a:r>
              <a:rPr lang="ru-RU">
                <a:solidFill>
                  <a:schemeClr val="tx2"/>
                </a:solidFill>
              </a:rPr>
              <a:t>При</a:t>
            </a:r>
            <a:r>
              <a:rPr lang="ru-RU" b="1">
                <a:solidFill>
                  <a:schemeClr val="tx2"/>
                </a:solidFill>
              </a:rPr>
              <a:t> УПРОЩЕНИИ</a:t>
            </a:r>
            <a:r>
              <a:rPr lang="ru-RU">
                <a:solidFill>
                  <a:schemeClr val="tx2"/>
                </a:solidFill>
              </a:rPr>
              <a:t> необходимо: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</a:pPr>
            <a:r>
              <a:rPr lang="ru-RU"/>
              <a:t>заменить сложное предложение простым;</a:t>
            </a:r>
          </a:p>
          <a:p>
            <a:pPr>
              <a:lnSpc>
                <a:spcPct val="90000"/>
              </a:lnSpc>
            </a:pPr>
            <a:r>
              <a:rPr lang="ru-RU"/>
              <a:t>заменить предложение или его часть указательным местоимением;</a:t>
            </a:r>
          </a:p>
          <a:p>
            <a:pPr>
              <a:lnSpc>
                <a:spcPct val="90000"/>
              </a:lnSpc>
            </a:pPr>
            <a:r>
              <a:rPr lang="ru-RU"/>
              <a:t>объединить два или три предложения в одно;</a:t>
            </a:r>
          </a:p>
          <a:p>
            <a:pPr>
              <a:lnSpc>
                <a:spcPct val="90000"/>
              </a:lnSpc>
            </a:pPr>
            <a:r>
              <a:rPr lang="ru-RU"/>
              <a:t>разбить сложное предложение на сокращённые простые;</a:t>
            </a:r>
          </a:p>
          <a:p>
            <a:pPr>
              <a:lnSpc>
                <a:spcPct val="90000"/>
              </a:lnSpc>
            </a:pPr>
            <a:r>
              <a:rPr lang="ru-RU"/>
              <a:t>перевести прямую речь в косвенную.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i="1"/>
              <a:t>  </a:t>
            </a:r>
            <a:r>
              <a:rPr lang="ru-RU" sz="4400" b="1" i="1"/>
              <a:t>1. Замена придаточного определительного предложения синонимичным определением.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7696200" cy="5689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/>
              <a:t>   </a:t>
            </a:r>
            <a:r>
              <a:rPr lang="ru-RU" sz="4400" i="1">
                <a:solidFill>
                  <a:srgbClr val="0000FF"/>
                </a:solidFill>
              </a:rPr>
              <a:t>Небольшое помещение на втором этаже занимает фирма, </a:t>
            </a:r>
            <a:r>
              <a:rPr lang="ru-RU" sz="4400" b="1" i="1">
                <a:solidFill>
                  <a:srgbClr val="0000FF"/>
                </a:solidFill>
              </a:rPr>
              <a:t>которая предлагает своим клиентам туры по всем континентам и странам.</a:t>
            </a:r>
            <a:r>
              <a:rPr lang="ru-RU" sz="4400">
                <a:solidFill>
                  <a:srgbClr val="0000FF"/>
                </a:solidFill>
              </a:rPr>
              <a:t/>
            </a:r>
            <a:br>
              <a:rPr lang="ru-RU" sz="4400">
                <a:solidFill>
                  <a:srgbClr val="0000FF"/>
                </a:solidFill>
              </a:rPr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696200" cy="49371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/>
              <a:t>   </a:t>
            </a:r>
            <a:r>
              <a:rPr lang="ru-RU" sz="4800" i="1">
                <a:solidFill>
                  <a:schemeClr val="tx2"/>
                </a:solidFill>
              </a:rPr>
              <a:t>Небольшое помещение на втором этаже занимает </a:t>
            </a:r>
            <a:r>
              <a:rPr lang="ru-RU" sz="4800" b="1" i="1">
                <a:solidFill>
                  <a:schemeClr val="tx2"/>
                </a:solidFill>
              </a:rPr>
              <a:t>туристическая</a:t>
            </a:r>
            <a:r>
              <a:rPr lang="ru-RU" sz="4800" i="1">
                <a:solidFill>
                  <a:schemeClr val="tx2"/>
                </a:solidFill>
              </a:rPr>
              <a:t> фирма.</a:t>
            </a:r>
            <a:r>
              <a:rPr lang="ru-RU" sz="48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696200" cy="532923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 i="1"/>
              <a:t>  </a:t>
            </a:r>
            <a:r>
              <a:rPr lang="ru-RU" sz="4800" b="1" i="1"/>
              <a:t>2. Замена придаточного обстоятельственного предложения деепричастным оборотом.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i="1"/>
              <a:t>  </a:t>
            </a:r>
            <a:r>
              <a:rPr lang="ru-RU" sz="4400" b="1" i="1">
                <a:solidFill>
                  <a:srgbClr val="0000FF"/>
                </a:solidFill>
              </a:rPr>
              <a:t>Когда читаешь дневник Никитина,</a:t>
            </a:r>
            <a:r>
              <a:rPr lang="ru-RU" sz="4400" i="1">
                <a:solidFill>
                  <a:srgbClr val="0000FF"/>
                </a:solidFill>
              </a:rPr>
              <a:t> то чувствуешь его беспредельную любовь к родине.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i="1"/>
              <a:t>  </a:t>
            </a:r>
            <a:r>
              <a:rPr lang="ru-RU" sz="4800" b="1" i="1">
                <a:solidFill>
                  <a:schemeClr val="tx2"/>
                </a:solidFill>
              </a:rPr>
              <a:t>Читая дневник Никитина,</a:t>
            </a:r>
            <a:r>
              <a:rPr lang="ru-RU" sz="4800" i="1">
                <a:solidFill>
                  <a:schemeClr val="tx2"/>
                </a:solidFill>
              </a:rPr>
              <a:t> чувствуешь его беспредельную любовь к родине.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696200" cy="47942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 i="1"/>
              <a:t>  </a:t>
            </a:r>
            <a:r>
              <a:rPr lang="ru-RU" sz="5400" b="1" i="1"/>
              <a:t>3. Сокращение количества структурных частей сложного предложения.</a:t>
            </a:r>
            <a:r>
              <a:rPr lang="ru-RU" sz="5400"/>
              <a:t/>
            </a:r>
            <a:br>
              <a:rPr lang="ru-RU" sz="5400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696200" cy="61214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i="1"/>
              <a:t>    </a:t>
            </a:r>
            <a:r>
              <a:rPr lang="ru-RU" sz="2800" b="1" i="1">
                <a:solidFill>
                  <a:schemeClr val="tx2"/>
                </a:solidFill>
              </a:rPr>
              <a:t>Прослушайте текст и выполните задание С1 на бланке ответов №2. Сначала напишите номер задания, а затем текст сжатого изложения.</a:t>
            </a:r>
            <a:r>
              <a:rPr lang="ru-RU" sz="2800" b="1">
                <a:solidFill>
                  <a:schemeClr val="tx2"/>
                </a:solidFill>
              </a:rPr>
              <a:t/>
            </a:r>
            <a:br>
              <a:rPr lang="ru-RU" sz="2800" b="1">
                <a:solidFill>
                  <a:schemeClr val="tx2"/>
                </a:solidFill>
              </a:rPr>
            </a:br>
            <a:r>
              <a:rPr lang="ru-RU" sz="2800" b="1">
                <a:solidFill>
                  <a:schemeClr val="tx2"/>
                </a:solidFill>
              </a:rPr>
              <a:t/>
            </a:r>
            <a:br>
              <a:rPr lang="ru-RU" sz="2800" b="1">
                <a:solidFill>
                  <a:schemeClr val="tx2"/>
                </a:solidFill>
              </a:rPr>
            </a:br>
            <a:r>
              <a:rPr lang="ru-RU" sz="2800" b="1" i="1">
                <a:solidFill>
                  <a:schemeClr val="tx2"/>
                </a:solidFill>
              </a:rPr>
              <a:t>С1. Прослушайте текст и напишите сжатое изложение. Учтите, что вы должны передать главное содержание как каждой микротемы,  так и всего текста в целом. Объём изложения - не менее 90 слов. Пишите изложение аккуратно, разборчивым почерком.</a:t>
            </a:r>
            <a:r>
              <a:rPr lang="ru-RU" sz="2800" b="1">
                <a:solidFill>
                  <a:schemeClr val="tx2"/>
                </a:solidFill>
              </a:rPr>
              <a:t/>
            </a:r>
            <a:br>
              <a:rPr lang="ru-RU" sz="2800" b="1">
                <a:solidFill>
                  <a:schemeClr val="tx2"/>
                </a:solidFill>
              </a:rPr>
            </a:br>
            <a:r>
              <a:rPr lang="ru-RU" sz="2800" b="1"/>
              <a:t/>
            </a:r>
            <a:br>
              <a:rPr lang="ru-RU" sz="2800" b="1"/>
            </a:b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20713"/>
            <a:ext cx="7696200" cy="56578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/>
              <a:t>  </a:t>
            </a:r>
            <a:r>
              <a:rPr lang="ru-RU" sz="4000" i="1">
                <a:solidFill>
                  <a:srgbClr val="0000FF"/>
                </a:solidFill>
              </a:rPr>
              <a:t>Приятно смотреть на зимородка, </a:t>
            </a:r>
            <a:r>
              <a:rPr lang="ru-RU" sz="4000" b="1" i="1">
                <a:solidFill>
                  <a:srgbClr val="0000FF"/>
                </a:solidFill>
              </a:rPr>
              <a:t>который, плавно опустившись на ветку ольхи, склонившуюся к самому зеркалу реки, принялся подкарауливать добычу.</a:t>
            </a:r>
            <a:r>
              <a:rPr lang="ru-RU" sz="4000">
                <a:solidFill>
                  <a:srgbClr val="0000FF"/>
                </a:solidFill>
              </a:rPr>
              <a:t/>
            </a:r>
            <a:br>
              <a:rPr lang="ru-RU" sz="4000">
                <a:solidFill>
                  <a:srgbClr val="0000FF"/>
                </a:solidFill>
              </a:rPr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696200" cy="4721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/>
              <a:t>  </a:t>
            </a:r>
            <a:r>
              <a:rPr lang="ru-RU" sz="4400" i="1">
                <a:solidFill>
                  <a:schemeClr val="tx2"/>
                </a:solidFill>
              </a:rPr>
              <a:t>Приятно смотреть на зимородка, </a:t>
            </a:r>
            <a:r>
              <a:rPr lang="ru-RU" sz="4400" b="1" i="1">
                <a:solidFill>
                  <a:schemeClr val="tx2"/>
                </a:solidFill>
              </a:rPr>
              <a:t>который плавно опустился на ветку ольхи и принялся подкарауливать добычу.</a:t>
            </a:r>
            <a:r>
              <a:rPr lang="ru-RU" sz="4400">
                <a:solidFill>
                  <a:schemeClr val="tx2"/>
                </a:solidFill>
              </a:rPr>
              <a:t/>
            </a:r>
            <a:br>
              <a:rPr lang="ru-RU" sz="4400">
                <a:solidFill>
                  <a:schemeClr val="tx2"/>
                </a:solidFill>
              </a:rPr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1908175" y="333375"/>
            <a:ext cx="5400675" cy="583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Этапы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работы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 текстом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696200" cy="6048375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ru-RU" sz="2800" b="1" u="sng">
                <a:solidFill>
                  <a:schemeClr val="tx2"/>
                </a:solidFill>
              </a:rPr>
              <a:t>1 этап: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 b="1"/>
              <a:t>Определите ТЕМУ текста (о чём текст?).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ru-RU" sz="2400" b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400" b="1"/>
              <a:t>2. Сформулируйте ОСНОВНУЮ МЫСЛЬ (чему учит текст?)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 b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400" b="1"/>
              <a:t>3. Определите СТИЛЬ текста и ТИП речи, особенности построения текста.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 b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400" b="1"/>
              <a:t>4. Составьте ПЛАН текста, выделяя микротемы каждой части и озаглавливая их.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54721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chemeClr val="tx2"/>
                </a:solidFill>
              </a:rPr>
              <a:t>У  хорошего плана есть ряд достоинств:</a:t>
            </a:r>
          </a:p>
          <a:p>
            <a:pPr>
              <a:lnSpc>
                <a:spcPct val="90000"/>
              </a:lnSpc>
            </a:pPr>
            <a:r>
              <a:rPr lang="ru-RU" sz="2400" b="1"/>
              <a:t>Это самая  краткая запись текста. П</a:t>
            </a:r>
            <a:r>
              <a:rPr lang="ru-RU" sz="2400"/>
              <a:t>оэтому его легко переписывать, доделывать и вообще доводить до совершенства. </a:t>
            </a:r>
          </a:p>
          <a:p>
            <a:pPr>
              <a:lnSpc>
                <a:spcPct val="90000"/>
              </a:lnSpc>
            </a:pPr>
            <a:r>
              <a:rPr lang="ru-RU" sz="2400" b="1"/>
              <a:t>Четкая форма плана помогает отразить последовательность изложения и обобщить главное.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</a:pPr>
            <a:r>
              <a:rPr lang="ru-RU" sz="2400" b="1"/>
              <a:t>Хорошо составленный план полностью раскрывает содержание текста.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</a:pPr>
            <a:r>
              <a:rPr lang="ru-RU" sz="2400" b="1"/>
              <a:t>Составление плана организует самоконтроль.</a:t>
            </a:r>
            <a:r>
              <a:rPr lang="ru-RU" sz="2400"/>
              <a:t> Все ли учтено? В нужной ли последовательности записаны пункты? Нет ли нарушения логики изложения текста? 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Типы планов: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800"/>
              <a:t>Вопросный;</a:t>
            </a:r>
          </a:p>
          <a:p>
            <a:r>
              <a:rPr lang="ru-RU" sz="4800"/>
              <a:t>Назывной;</a:t>
            </a:r>
          </a:p>
          <a:p>
            <a:r>
              <a:rPr lang="ru-RU" sz="4800"/>
              <a:t>Тезисный.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57594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b="1" u="sng">
                <a:solidFill>
                  <a:schemeClr val="tx2"/>
                </a:solidFill>
              </a:rPr>
              <a:t>2 этап:</a:t>
            </a:r>
          </a:p>
          <a:p>
            <a:pPr>
              <a:lnSpc>
                <a:spcPct val="80000"/>
              </a:lnSpc>
            </a:pPr>
            <a:r>
              <a:rPr lang="ru-RU" sz="2800" b="1"/>
              <a:t>1. Отметьте в каждой микротеме СУЩЕСТВЕННОЕ и ДОПОЛНИТЕЛЬНОЕ в каждой части.</a:t>
            </a:r>
          </a:p>
          <a:p>
            <a:pPr>
              <a:lnSpc>
                <a:spcPct val="80000"/>
              </a:lnSpc>
            </a:pPr>
            <a:endParaRPr lang="ru-RU" sz="2800" b="1"/>
          </a:p>
          <a:p>
            <a:pPr>
              <a:lnSpc>
                <a:spcPct val="80000"/>
              </a:lnSpc>
            </a:pPr>
            <a:r>
              <a:rPr lang="ru-RU" sz="2800" b="1"/>
              <a:t>2. Определите СПОСОБ сокращения текста</a:t>
            </a:r>
            <a:r>
              <a:rPr lang="ru-RU" sz="2800"/>
              <a:t> (исключение, обобщение, упрощение).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endParaRPr lang="ru-RU" sz="2800" b="1"/>
          </a:p>
          <a:p>
            <a:pPr>
              <a:lnSpc>
                <a:spcPct val="80000"/>
              </a:lnSpc>
            </a:pPr>
            <a:r>
              <a:rPr lang="ru-RU" sz="2800" b="1"/>
              <a:t>3. Напишите СЖАТОЕ изложение каждой части, свяжите их между собой, чтобы получился текст.</a:t>
            </a:r>
            <a:r>
              <a:rPr lang="ru-RU" sz="2800"/>
              <a:t/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3"/>
            <a:ext cx="7696200" cy="58324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/>
              <a:t>  </a:t>
            </a:r>
            <a:r>
              <a:rPr lang="ru-RU" sz="2800" b="1">
                <a:solidFill>
                  <a:schemeClr val="tx2"/>
                </a:solidFill>
              </a:rPr>
              <a:t>Помните о главных УСЛОВИЯХ в написании изложения:</a:t>
            </a:r>
            <a:endParaRPr lang="ru-RU" sz="2800">
              <a:solidFill>
                <a:schemeClr val="tx2"/>
              </a:solidFill>
            </a:endParaRPr>
          </a:p>
          <a:p>
            <a:r>
              <a:rPr lang="ru-RU" sz="2800"/>
              <a:t>необходимо передать содержание как каждой микротемы, так и всего текста в целом;</a:t>
            </a:r>
          </a:p>
          <a:p>
            <a:r>
              <a:rPr lang="ru-RU" sz="2800"/>
              <a:t>не объединять микротемы в один абзац;</a:t>
            </a:r>
          </a:p>
          <a:p>
            <a:r>
              <a:rPr lang="ru-RU" sz="2800"/>
              <a:t>каждый абзац начинать с красной строки;</a:t>
            </a:r>
          </a:p>
          <a:p>
            <a:r>
              <a:rPr lang="ru-RU" sz="2800"/>
              <a:t>объём изложения - 90-100 слов;</a:t>
            </a:r>
          </a:p>
          <a:p>
            <a:r>
              <a:rPr lang="ru-RU" sz="2800"/>
              <a:t>пишите изложение аккуратно, разборчивым почерком.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>
                <a:solidFill>
                  <a:schemeClr val="tx2"/>
                </a:solidFill>
              </a:rPr>
              <a:t>Помни!!!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Изложение нужно проверять ТРИ раза!!!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696200" cy="58324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  </a:t>
            </a:r>
            <a:r>
              <a:rPr lang="ru-RU" sz="4000" b="1" u="sng">
                <a:solidFill>
                  <a:srgbClr val="0000FF"/>
                </a:solidFill>
              </a:rPr>
              <a:t>Домашнее задание:</a:t>
            </a:r>
          </a:p>
          <a:p>
            <a:r>
              <a:rPr lang="ru-RU" sz="4000"/>
              <a:t>Выучить записи в тетради и основные положения памятки;</a:t>
            </a:r>
          </a:p>
          <a:p>
            <a:r>
              <a:rPr lang="ru-RU" sz="4000"/>
              <a:t>Сжать текст – отрывок из поэмы Н.В. Гоголя «Мертвые души»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836613"/>
            <a:ext cx="6624638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893763"/>
            <a:ext cx="6192837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%D1%81%D0%BE%D0%BA1">
            <a:hlinkClick r:id="rId2"/>
          </p:cNvPr>
          <p:cNvPicPr>
            <a:picLocks noChangeAspect="1" noChangeArrowheads="1"/>
          </p:cNvPicPr>
          <p:nvPr>
            <p:ph type="subTitle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931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696200" cy="60483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/>
              <a:t>   </a:t>
            </a:r>
            <a:r>
              <a:rPr lang="ru-RU" b="1">
                <a:solidFill>
                  <a:srgbClr val="FF3300"/>
                </a:solidFill>
              </a:rPr>
              <a:t>Итак, чтобы СЖАТЬ изложение </a:t>
            </a:r>
          </a:p>
          <a:p>
            <a:pPr algn="ctr">
              <a:buFontTx/>
              <a:buNone/>
            </a:pPr>
            <a:r>
              <a:rPr lang="ru-RU" b="1">
                <a:solidFill>
                  <a:srgbClr val="FF3300"/>
                </a:solidFill>
              </a:rPr>
              <a:t>   (т.е. получить СОК), нужно ОБРАБОТАТЬ прослушанный текст, а именно: убрать всё лишнее, подробности, детали (т.е. корку, косточки, мякоть) и оставить только САМОЕ ГЛАВНОЕ, ВАЖНОЕ, СУТЬ (т.е. СОК, ведь именно из него и состоит апельсин!)</a:t>
            </a:r>
            <a:r>
              <a:rPr lang="ru-RU" sz="2800">
                <a:solidFill>
                  <a:srgbClr val="FF3300"/>
                </a:solidFill>
              </a:rPr>
              <a:t/>
            </a:r>
            <a:br>
              <a:rPr lang="ru-RU" sz="2800">
                <a:solidFill>
                  <a:srgbClr val="FF3300"/>
                </a:solidFill>
              </a:rPr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590391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  </a:t>
            </a:r>
            <a:r>
              <a:rPr lang="ru-RU" sz="3600" b="1"/>
              <a:t>Сжатое изложение</a:t>
            </a:r>
            <a:r>
              <a:rPr lang="ru-RU" sz="3600"/>
              <a:t> - это обработанный пересказ прослушанного или прочитанного текста, при котором </a:t>
            </a:r>
            <a:r>
              <a:rPr lang="ru-RU" sz="3600" i="1"/>
              <a:t>"максимально выражен необходимый смысл при минимальной затрате речевых средств"</a:t>
            </a:r>
            <a:r>
              <a:rPr lang="ru-RU" sz="3600"/>
              <a:t> (Валгина Н.С.)</a:t>
            </a:r>
            <a:br>
              <a:rPr lang="ru-RU" sz="3600"/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696200" cy="50101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u="sng">
                <a:solidFill>
                  <a:schemeClr val="tx2"/>
                </a:solidFill>
              </a:rPr>
              <a:t>Запомни!!!</a:t>
            </a:r>
          </a:p>
          <a:p>
            <a:pPr algn="ctr">
              <a:buFontTx/>
              <a:buNone/>
            </a:pPr>
            <a:r>
              <a:rPr lang="ru-RU" sz="4000" b="1">
                <a:solidFill>
                  <a:srgbClr val="0000FF"/>
                </a:solidFill>
              </a:rPr>
              <a:t>Сжатое изложение должно быть коротким по форме, но НЕ бедным по содержанию.</a:t>
            </a:r>
            <a:r>
              <a:rPr lang="ru-RU" sz="4000">
                <a:solidFill>
                  <a:srgbClr val="0000FF"/>
                </a:solidFill>
              </a:rPr>
              <a:t/>
            </a:r>
            <a:br>
              <a:rPr lang="ru-RU" sz="4000">
                <a:solidFill>
                  <a:srgbClr val="0000FF"/>
                </a:solidFill>
              </a:rPr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167</TotalTime>
  <Words>534</Words>
  <Application>Microsoft Office PowerPoint</Application>
  <PresentationFormat>On-screen Show (4:3)</PresentationFormat>
  <Paragraphs>84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Comic Sans MS</vt:lpstr>
      <vt:lpstr>Пастель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Три способа сжатия текста: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Типы планов:</vt:lpstr>
      <vt:lpstr>Slide 36</vt:lpstr>
      <vt:lpstr>Slide 37</vt:lpstr>
      <vt:lpstr>Помни!!!</vt:lpstr>
      <vt:lpstr>Slide 39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Маер</dc:creator>
  <cp:lastModifiedBy>Windows User</cp:lastModifiedBy>
  <cp:revision>3</cp:revision>
  <dcterms:created xsi:type="dcterms:W3CDTF">2011-01-30T07:35:20Z</dcterms:created>
  <dcterms:modified xsi:type="dcterms:W3CDTF">2016-05-07T17:54:56Z</dcterms:modified>
</cp:coreProperties>
</file>