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55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Прямоуг. 4"/>
          <p:cNvSpPr>
            <a:spLocks noGrp="1" noChangeArrowheads="1"/>
          </p:cNvSpPr>
          <p:nvPr>
            <p:ph type="dt" sz="half" idx="10"/>
          </p:nvPr>
        </p:nvSpPr>
        <p:spPr>
          <a:ln/>
        </p:spPr>
        <p:txBody>
          <a:bodyPr/>
          <a:lstStyle>
            <a:lvl1pPr>
              <a:defRPr/>
            </a:lvl1pPr>
          </a:lstStyle>
          <a:p>
            <a:pPr>
              <a:defRPr/>
            </a:pPr>
            <a:endParaRPr lang="ru-RU"/>
          </a:p>
        </p:txBody>
      </p:sp>
      <p:sp>
        <p:nvSpPr>
          <p:cNvPr id="5" name="Прямоуг. 5"/>
          <p:cNvSpPr>
            <a:spLocks noGrp="1" noChangeArrowheads="1"/>
          </p:cNvSpPr>
          <p:nvPr>
            <p:ph type="ftr" sz="quarter" idx="11"/>
          </p:nvPr>
        </p:nvSpPr>
        <p:spPr>
          <a:ln/>
        </p:spPr>
        <p:txBody>
          <a:bodyPr/>
          <a:lstStyle>
            <a:lvl1pPr>
              <a:defRPr/>
            </a:lvl1pPr>
          </a:lstStyle>
          <a:p>
            <a:pPr>
              <a:defRPr/>
            </a:pPr>
            <a:endParaRPr lang="ru-RU"/>
          </a:p>
        </p:txBody>
      </p:sp>
      <p:sp>
        <p:nvSpPr>
          <p:cNvPr id="6" name="Прямоуг. 6"/>
          <p:cNvSpPr>
            <a:spLocks noGrp="1" noChangeArrowheads="1"/>
          </p:cNvSpPr>
          <p:nvPr>
            <p:ph type="sldNum" sz="quarter" idx="12"/>
          </p:nvPr>
        </p:nvSpPr>
        <p:spPr>
          <a:ln/>
        </p:spPr>
        <p:txBody>
          <a:bodyPr/>
          <a:lstStyle>
            <a:lvl1pPr>
              <a:defRPr/>
            </a:lvl1pPr>
          </a:lstStyle>
          <a:p>
            <a:pPr>
              <a:defRPr/>
            </a:pPr>
            <a:fld id="{1E172F1D-2422-4645-8CC2-8C6FB3E464D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Прямоуг. 4"/>
          <p:cNvSpPr>
            <a:spLocks noGrp="1" noChangeArrowheads="1"/>
          </p:cNvSpPr>
          <p:nvPr>
            <p:ph type="dt" sz="half" idx="10"/>
          </p:nvPr>
        </p:nvSpPr>
        <p:spPr>
          <a:ln/>
        </p:spPr>
        <p:txBody>
          <a:bodyPr/>
          <a:lstStyle>
            <a:lvl1pPr>
              <a:defRPr/>
            </a:lvl1pPr>
          </a:lstStyle>
          <a:p>
            <a:pPr>
              <a:defRPr/>
            </a:pPr>
            <a:endParaRPr lang="ru-RU"/>
          </a:p>
        </p:txBody>
      </p:sp>
      <p:sp>
        <p:nvSpPr>
          <p:cNvPr id="5" name="Прямоуг. 5"/>
          <p:cNvSpPr>
            <a:spLocks noGrp="1" noChangeArrowheads="1"/>
          </p:cNvSpPr>
          <p:nvPr>
            <p:ph type="ftr" sz="quarter" idx="11"/>
          </p:nvPr>
        </p:nvSpPr>
        <p:spPr>
          <a:ln/>
        </p:spPr>
        <p:txBody>
          <a:bodyPr/>
          <a:lstStyle>
            <a:lvl1pPr>
              <a:defRPr/>
            </a:lvl1pPr>
          </a:lstStyle>
          <a:p>
            <a:pPr>
              <a:defRPr/>
            </a:pPr>
            <a:endParaRPr lang="ru-RU"/>
          </a:p>
        </p:txBody>
      </p:sp>
      <p:sp>
        <p:nvSpPr>
          <p:cNvPr id="6" name="Прямоуг. 6"/>
          <p:cNvSpPr>
            <a:spLocks noGrp="1" noChangeArrowheads="1"/>
          </p:cNvSpPr>
          <p:nvPr>
            <p:ph type="sldNum" sz="quarter" idx="12"/>
          </p:nvPr>
        </p:nvSpPr>
        <p:spPr>
          <a:ln/>
        </p:spPr>
        <p:txBody>
          <a:bodyPr/>
          <a:lstStyle>
            <a:lvl1pPr>
              <a:defRPr/>
            </a:lvl1pPr>
          </a:lstStyle>
          <a:p>
            <a:pPr>
              <a:defRPr/>
            </a:pPr>
            <a:fld id="{75219DCA-E0EB-474A-A1DB-8149E2EB491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Прямоуг. 4"/>
          <p:cNvSpPr>
            <a:spLocks noGrp="1" noChangeArrowheads="1"/>
          </p:cNvSpPr>
          <p:nvPr>
            <p:ph type="dt" sz="half" idx="10"/>
          </p:nvPr>
        </p:nvSpPr>
        <p:spPr>
          <a:ln/>
        </p:spPr>
        <p:txBody>
          <a:bodyPr/>
          <a:lstStyle>
            <a:lvl1pPr>
              <a:defRPr/>
            </a:lvl1pPr>
          </a:lstStyle>
          <a:p>
            <a:pPr>
              <a:defRPr/>
            </a:pPr>
            <a:endParaRPr lang="ru-RU"/>
          </a:p>
        </p:txBody>
      </p:sp>
      <p:sp>
        <p:nvSpPr>
          <p:cNvPr id="5" name="Прямоуг. 5"/>
          <p:cNvSpPr>
            <a:spLocks noGrp="1" noChangeArrowheads="1"/>
          </p:cNvSpPr>
          <p:nvPr>
            <p:ph type="ftr" sz="quarter" idx="11"/>
          </p:nvPr>
        </p:nvSpPr>
        <p:spPr>
          <a:ln/>
        </p:spPr>
        <p:txBody>
          <a:bodyPr/>
          <a:lstStyle>
            <a:lvl1pPr>
              <a:defRPr/>
            </a:lvl1pPr>
          </a:lstStyle>
          <a:p>
            <a:pPr>
              <a:defRPr/>
            </a:pPr>
            <a:endParaRPr lang="ru-RU"/>
          </a:p>
        </p:txBody>
      </p:sp>
      <p:sp>
        <p:nvSpPr>
          <p:cNvPr id="6" name="Прямоуг. 6"/>
          <p:cNvSpPr>
            <a:spLocks noGrp="1" noChangeArrowheads="1"/>
          </p:cNvSpPr>
          <p:nvPr>
            <p:ph type="sldNum" sz="quarter" idx="12"/>
          </p:nvPr>
        </p:nvSpPr>
        <p:spPr>
          <a:ln/>
        </p:spPr>
        <p:txBody>
          <a:bodyPr/>
          <a:lstStyle>
            <a:lvl1pPr>
              <a:defRPr/>
            </a:lvl1pPr>
          </a:lstStyle>
          <a:p>
            <a:pPr>
              <a:defRPr/>
            </a:pPr>
            <a:fld id="{A4894C7C-71CE-49AF-848B-0E2BD7D344D8}"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Прямоуг. 4"/>
          <p:cNvSpPr>
            <a:spLocks noGrp="1" noChangeArrowheads="1"/>
          </p:cNvSpPr>
          <p:nvPr>
            <p:ph type="dt" sz="half" idx="10"/>
          </p:nvPr>
        </p:nvSpPr>
        <p:spPr>
          <a:ln/>
        </p:spPr>
        <p:txBody>
          <a:bodyPr/>
          <a:lstStyle>
            <a:lvl1pPr>
              <a:defRPr/>
            </a:lvl1pPr>
          </a:lstStyle>
          <a:p>
            <a:pPr>
              <a:defRPr/>
            </a:pPr>
            <a:endParaRPr lang="ru-RU"/>
          </a:p>
        </p:txBody>
      </p:sp>
      <p:sp>
        <p:nvSpPr>
          <p:cNvPr id="5" name="Прямоуг. 5"/>
          <p:cNvSpPr>
            <a:spLocks noGrp="1" noChangeArrowheads="1"/>
          </p:cNvSpPr>
          <p:nvPr>
            <p:ph type="ftr" sz="quarter" idx="11"/>
          </p:nvPr>
        </p:nvSpPr>
        <p:spPr>
          <a:ln/>
        </p:spPr>
        <p:txBody>
          <a:bodyPr/>
          <a:lstStyle>
            <a:lvl1pPr>
              <a:defRPr/>
            </a:lvl1pPr>
          </a:lstStyle>
          <a:p>
            <a:pPr>
              <a:defRPr/>
            </a:pPr>
            <a:endParaRPr lang="ru-RU"/>
          </a:p>
        </p:txBody>
      </p:sp>
      <p:sp>
        <p:nvSpPr>
          <p:cNvPr id="6" name="Прямоуг. 6"/>
          <p:cNvSpPr>
            <a:spLocks noGrp="1" noChangeArrowheads="1"/>
          </p:cNvSpPr>
          <p:nvPr>
            <p:ph type="sldNum" sz="quarter" idx="12"/>
          </p:nvPr>
        </p:nvSpPr>
        <p:spPr>
          <a:ln/>
        </p:spPr>
        <p:txBody>
          <a:bodyPr/>
          <a:lstStyle>
            <a:lvl1pPr>
              <a:defRPr/>
            </a:lvl1pPr>
          </a:lstStyle>
          <a:p>
            <a:pPr>
              <a:defRPr/>
            </a:pPr>
            <a:fld id="{196352D7-2B2B-40E4-BD73-E484EF87C8E2}"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Прямоуг. 4"/>
          <p:cNvSpPr>
            <a:spLocks noGrp="1" noChangeArrowheads="1"/>
          </p:cNvSpPr>
          <p:nvPr>
            <p:ph type="dt" sz="half" idx="10"/>
          </p:nvPr>
        </p:nvSpPr>
        <p:spPr>
          <a:ln/>
        </p:spPr>
        <p:txBody>
          <a:bodyPr/>
          <a:lstStyle>
            <a:lvl1pPr>
              <a:defRPr/>
            </a:lvl1pPr>
          </a:lstStyle>
          <a:p>
            <a:pPr>
              <a:defRPr/>
            </a:pPr>
            <a:endParaRPr lang="ru-RU"/>
          </a:p>
        </p:txBody>
      </p:sp>
      <p:sp>
        <p:nvSpPr>
          <p:cNvPr id="5" name="Прямоуг. 5"/>
          <p:cNvSpPr>
            <a:spLocks noGrp="1" noChangeArrowheads="1"/>
          </p:cNvSpPr>
          <p:nvPr>
            <p:ph type="ftr" sz="quarter" idx="11"/>
          </p:nvPr>
        </p:nvSpPr>
        <p:spPr>
          <a:ln/>
        </p:spPr>
        <p:txBody>
          <a:bodyPr/>
          <a:lstStyle>
            <a:lvl1pPr>
              <a:defRPr/>
            </a:lvl1pPr>
          </a:lstStyle>
          <a:p>
            <a:pPr>
              <a:defRPr/>
            </a:pPr>
            <a:endParaRPr lang="ru-RU"/>
          </a:p>
        </p:txBody>
      </p:sp>
      <p:sp>
        <p:nvSpPr>
          <p:cNvPr id="6" name="Прямоуг. 6"/>
          <p:cNvSpPr>
            <a:spLocks noGrp="1" noChangeArrowheads="1"/>
          </p:cNvSpPr>
          <p:nvPr>
            <p:ph type="sldNum" sz="quarter" idx="12"/>
          </p:nvPr>
        </p:nvSpPr>
        <p:spPr>
          <a:ln/>
        </p:spPr>
        <p:txBody>
          <a:bodyPr/>
          <a:lstStyle>
            <a:lvl1pPr>
              <a:defRPr/>
            </a:lvl1pPr>
          </a:lstStyle>
          <a:p>
            <a:pPr>
              <a:defRPr/>
            </a:pPr>
            <a:fld id="{60A206E8-2994-4C59-9BE3-238D572C860F}"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Прямоуг. 4"/>
          <p:cNvSpPr>
            <a:spLocks noGrp="1" noChangeArrowheads="1"/>
          </p:cNvSpPr>
          <p:nvPr>
            <p:ph type="dt" sz="half" idx="10"/>
          </p:nvPr>
        </p:nvSpPr>
        <p:spPr>
          <a:ln/>
        </p:spPr>
        <p:txBody>
          <a:bodyPr/>
          <a:lstStyle>
            <a:lvl1pPr>
              <a:defRPr/>
            </a:lvl1pPr>
          </a:lstStyle>
          <a:p>
            <a:pPr>
              <a:defRPr/>
            </a:pPr>
            <a:endParaRPr lang="ru-RU"/>
          </a:p>
        </p:txBody>
      </p:sp>
      <p:sp>
        <p:nvSpPr>
          <p:cNvPr id="6" name="Прямоуг. 5"/>
          <p:cNvSpPr>
            <a:spLocks noGrp="1" noChangeArrowheads="1"/>
          </p:cNvSpPr>
          <p:nvPr>
            <p:ph type="ftr" sz="quarter" idx="11"/>
          </p:nvPr>
        </p:nvSpPr>
        <p:spPr>
          <a:ln/>
        </p:spPr>
        <p:txBody>
          <a:bodyPr/>
          <a:lstStyle>
            <a:lvl1pPr>
              <a:defRPr/>
            </a:lvl1pPr>
          </a:lstStyle>
          <a:p>
            <a:pPr>
              <a:defRPr/>
            </a:pPr>
            <a:endParaRPr lang="ru-RU"/>
          </a:p>
        </p:txBody>
      </p:sp>
      <p:sp>
        <p:nvSpPr>
          <p:cNvPr id="7" name="Прямоуг. 6"/>
          <p:cNvSpPr>
            <a:spLocks noGrp="1" noChangeArrowheads="1"/>
          </p:cNvSpPr>
          <p:nvPr>
            <p:ph type="sldNum" sz="quarter" idx="12"/>
          </p:nvPr>
        </p:nvSpPr>
        <p:spPr>
          <a:ln/>
        </p:spPr>
        <p:txBody>
          <a:bodyPr/>
          <a:lstStyle>
            <a:lvl1pPr>
              <a:defRPr/>
            </a:lvl1pPr>
          </a:lstStyle>
          <a:p>
            <a:pPr>
              <a:defRPr/>
            </a:pPr>
            <a:fld id="{71423F68-968F-4625-B96A-8ABCF675CA1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Прямоуг. 4"/>
          <p:cNvSpPr>
            <a:spLocks noGrp="1" noChangeArrowheads="1"/>
          </p:cNvSpPr>
          <p:nvPr>
            <p:ph type="dt" sz="half" idx="10"/>
          </p:nvPr>
        </p:nvSpPr>
        <p:spPr>
          <a:ln/>
        </p:spPr>
        <p:txBody>
          <a:bodyPr/>
          <a:lstStyle>
            <a:lvl1pPr>
              <a:defRPr/>
            </a:lvl1pPr>
          </a:lstStyle>
          <a:p>
            <a:pPr>
              <a:defRPr/>
            </a:pPr>
            <a:endParaRPr lang="ru-RU"/>
          </a:p>
        </p:txBody>
      </p:sp>
      <p:sp>
        <p:nvSpPr>
          <p:cNvPr id="8" name="Прямоуг. 5"/>
          <p:cNvSpPr>
            <a:spLocks noGrp="1" noChangeArrowheads="1"/>
          </p:cNvSpPr>
          <p:nvPr>
            <p:ph type="ftr" sz="quarter" idx="11"/>
          </p:nvPr>
        </p:nvSpPr>
        <p:spPr>
          <a:ln/>
        </p:spPr>
        <p:txBody>
          <a:bodyPr/>
          <a:lstStyle>
            <a:lvl1pPr>
              <a:defRPr/>
            </a:lvl1pPr>
          </a:lstStyle>
          <a:p>
            <a:pPr>
              <a:defRPr/>
            </a:pPr>
            <a:endParaRPr lang="ru-RU"/>
          </a:p>
        </p:txBody>
      </p:sp>
      <p:sp>
        <p:nvSpPr>
          <p:cNvPr id="9" name="Прямоуг. 6"/>
          <p:cNvSpPr>
            <a:spLocks noGrp="1" noChangeArrowheads="1"/>
          </p:cNvSpPr>
          <p:nvPr>
            <p:ph type="sldNum" sz="quarter" idx="12"/>
          </p:nvPr>
        </p:nvSpPr>
        <p:spPr>
          <a:ln/>
        </p:spPr>
        <p:txBody>
          <a:bodyPr/>
          <a:lstStyle>
            <a:lvl1pPr>
              <a:defRPr/>
            </a:lvl1pPr>
          </a:lstStyle>
          <a:p>
            <a:pPr>
              <a:defRPr/>
            </a:pPr>
            <a:fld id="{F2643AE5-D9ED-4014-83E6-D1E8EE553588}"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Прямоуг. 4"/>
          <p:cNvSpPr>
            <a:spLocks noGrp="1" noChangeArrowheads="1"/>
          </p:cNvSpPr>
          <p:nvPr>
            <p:ph type="dt" sz="half" idx="10"/>
          </p:nvPr>
        </p:nvSpPr>
        <p:spPr>
          <a:ln/>
        </p:spPr>
        <p:txBody>
          <a:bodyPr/>
          <a:lstStyle>
            <a:lvl1pPr>
              <a:defRPr/>
            </a:lvl1pPr>
          </a:lstStyle>
          <a:p>
            <a:pPr>
              <a:defRPr/>
            </a:pPr>
            <a:endParaRPr lang="ru-RU"/>
          </a:p>
        </p:txBody>
      </p:sp>
      <p:sp>
        <p:nvSpPr>
          <p:cNvPr id="4" name="Прямоуг. 5"/>
          <p:cNvSpPr>
            <a:spLocks noGrp="1" noChangeArrowheads="1"/>
          </p:cNvSpPr>
          <p:nvPr>
            <p:ph type="ftr" sz="quarter" idx="11"/>
          </p:nvPr>
        </p:nvSpPr>
        <p:spPr>
          <a:ln/>
        </p:spPr>
        <p:txBody>
          <a:bodyPr/>
          <a:lstStyle>
            <a:lvl1pPr>
              <a:defRPr/>
            </a:lvl1pPr>
          </a:lstStyle>
          <a:p>
            <a:pPr>
              <a:defRPr/>
            </a:pPr>
            <a:endParaRPr lang="ru-RU"/>
          </a:p>
        </p:txBody>
      </p:sp>
      <p:sp>
        <p:nvSpPr>
          <p:cNvPr id="5" name="Прямоуг. 6"/>
          <p:cNvSpPr>
            <a:spLocks noGrp="1" noChangeArrowheads="1"/>
          </p:cNvSpPr>
          <p:nvPr>
            <p:ph type="sldNum" sz="quarter" idx="12"/>
          </p:nvPr>
        </p:nvSpPr>
        <p:spPr>
          <a:ln/>
        </p:spPr>
        <p:txBody>
          <a:bodyPr/>
          <a:lstStyle>
            <a:lvl1pPr>
              <a:defRPr/>
            </a:lvl1pPr>
          </a:lstStyle>
          <a:p>
            <a:pPr>
              <a:defRPr/>
            </a:pPr>
            <a:fld id="{AEF79151-2486-4E56-ABA8-281C6FC6F958}"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Прямоуг. 4"/>
          <p:cNvSpPr>
            <a:spLocks noGrp="1" noChangeArrowheads="1"/>
          </p:cNvSpPr>
          <p:nvPr>
            <p:ph type="dt" sz="half" idx="10"/>
          </p:nvPr>
        </p:nvSpPr>
        <p:spPr>
          <a:ln/>
        </p:spPr>
        <p:txBody>
          <a:bodyPr/>
          <a:lstStyle>
            <a:lvl1pPr>
              <a:defRPr/>
            </a:lvl1pPr>
          </a:lstStyle>
          <a:p>
            <a:pPr>
              <a:defRPr/>
            </a:pPr>
            <a:endParaRPr lang="ru-RU"/>
          </a:p>
        </p:txBody>
      </p:sp>
      <p:sp>
        <p:nvSpPr>
          <p:cNvPr id="3" name="Прямоуг. 5"/>
          <p:cNvSpPr>
            <a:spLocks noGrp="1" noChangeArrowheads="1"/>
          </p:cNvSpPr>
          <p:nvPr>
            <p:ph type="ftr" sz="quarter" idx="11"/>
          </p:nvPr>
        </p:nvSpPr>
        <p:spPr>
          <a:ln/>
        </p:spPr>
        <p:txBody>
          <a:bodyPr/>
          <a:lstStyle>
            <a:lvl1pPr>
              <a:defRPr/>
            </a:lvl1pPr>
          </a:lstStyle>
          <a:p>
            <a:pPr>
              <a:defRPr/>
            </a:pPr>
            <a:endParaRPr lang="ru-RU"/>
          </a:p>
        </p:txBody>
      </p:sp>
      <p:sp>
        <p:nvSpPr>
          <p:cNvPr id="4" name="Прямоуг. 6"/>
          <p:cNvSpPr>
            <a:spLocks noGrp="1" noChangeArrowheads="1"/>
          </p:cNvSpPr>
          <p:nvPr>
            <p:ph type="sldNum" sz="quarter" idx="12"/>
          </p:nvPr>
        </p:nvSpPr>
        <p:spPr>
          <a:ln/>
        </p:spPr>
        <p:txBody>
          <a:bodyPr/>
          <a:lstStyle>
            <a:lvl1pPr>
              <a:defRPr/>
            </a:lvl1pPr>
          </a:lstStyle>
          <a:p>
            <a:pPr>
              <a:defRPr/>
            </a:pPr>
            <a:fld id="{F80C59F3-AA84-4540-BCBF-4D5EEDE1E2FB}"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Прямоуг. 4"/>
          <p:cNvSpPr>
            <a:spLocks noGrp="1" noChangeArrowheads="1"/>
          </p:cNvSpPr>
          <p:nvPr>
            <p:ph type="dt" sz="half" idx="10"/>
          </p:nvPr>
        </p:nvSpPr>
        <p:spPr>
          <a:ln/>
        </p:spPr>
        <p:txBody>
          <a:bodyPr/>
          <a:lstStyle>
            <a:lvl1pPr>
              <a:defRPr/>
            </a:lvl1pPr>
          </a:lstStyle>
          <a:p>
            <a:pPr>
              <a:defRPr/>
            </a:pPr>
            <a:endParaRPr lang="ru-RU"/>
          </a:p>
        </p:txBody>
      </p:sp>
      <p:sp>
        <p:nvSpPr>
          <p:cNvPr id="6" name="Прямоуг. 5"/>
          <p:cNvSpPr>
            <a:spLocks noGrp="1" noChangeArrowheads="1"/>
          </p:cNvSpPr>
          <p:nvPr>
            <p:ph type="ftr" sz="quarter" idx="11"/>
          </p:nvPr>
        </p:nvSpPr>
        <p:spPr>
          <a:ln/>
        </p:spPr>
        <p:txBody>
          <a:bodyPr/>
          <a:lstStyle>
            <a:lvl1pPr>
              <a:defRPr/>
            </a:lvl1pPr>
          </a:lstStyle>
          <a:p>
            <a:pPr>
              <a:defRPr/>
            </a:pPr>
            <a:endParaRPr lang="ru-RU"/>
          </a:p>
        </p:txBody>
      </p:sp>
      <p:sp>
        <p:nvSpPr>
          <p:cNvPr id="7" name="Прямоуг. 6"/>
          <p:cNvSpPr>
            <a:spLocks noGrp="1" noChangeArrowheads="1"/>
          </p:cNvSpPr>
          <p:nvPr>
            <p:ph type="sldNum" sz="quarter" idx="12"/>
          </p:nvPr>
        </p:nvSpPr>
        <p:spPr>
          <a:ln/>
        </p:spPr>
        <p:txBody>
          <a:bodyPr/>
          <a:lstStyle>
            <a:lvl1pPr>
              <a:defRPr/>
            </a:lvl1pPr>
          </a:lstStyle>
          <a:p>
            <a:pPr>
              <a:defRPr/>
            </a:pPr>
            <a:fld id="{F9231DCC-D79C-4EEE-B904-BA49A32A3BB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Прямоуг. 4"/>
          <p:cNvSpPr>
            <a:spLocks noGrp="1" noChangeArrowheads="1"/>
          </p:cNvSpPr>
          <p:nvPr>
            <p:ph type="dt" sz="half" idx="10"/>
          </p:nvPr>
        </p:nvSpPr>
        <p:spPr>
          <a:ln/>
        </p:spPr>
        <p:txBody>
          <a:bodyPr/>
          <a:lstStyle>
            <a:lvl1pPr>
              <a:defRPr/>
            </a:lvl1pPr>
          </a:lstStyle>
          <a:p>
            <a:pPr>
              <a:defRPr/>
            </a:pPr>
            <a:endParaRPr lang="ru-RU"/>
          </a:p>
        </p:txBody>
      </p:sp>
      <p:sp>
        <p:nvSpPr>
          <p:cNvPr id="6" name="Прямоуг. 5"/>
          <p:cNvSpPr>
            <a:spLocks noGrp="1" noChangeArrowheads="1"/>
          </p:cNvSpPr>
          <p:nvPr>
            <p:ph type="ftr" sz="quarter" idx="11"/>
          </p:nvPr>
        </p:nvSpPr>
        <p:spPr>
          <a:ln/>
        </p:spPr>
        <p:txBody>
          <a:bodyPr/>
          <a:lstStyle>
            <a:lvl1pPr>
              <a:defRPr/>
            </a:lvl1pPr>
          </a:lstStyle>
          <a:p>
            <a:pPr>
              <a:defRPr/>
            </a:pPr>
            <a:endParaRPr lang="ru-RU"/>
          </a:p>
        </p:txBody>
      </p:sp>
      <p:sp>
        <p:nvSpPr>
          <p:cNvPr id="7" name="Прямоуг. 6"/>
          <p:cNvSpPr>
            <a:spLocks noGrp="1" noChangeArrowheads="1"/>
          </p:cNvSpPr>
          <p:nvPr>
            <p:ph type="sldNum" sz="quarter" idx="12"/>
          </p:nvPr>
        </p:nvSpPr>
        <p:spPr>
          <a:ln/>
        </p:spPr>
        <p:txBody>
          <a:bodyPr/>
          <a:lstStyle>
            <a:lvl1pPr>
              <a:defRPr/>
            </a:lvl1pPr>
          </a:lstStyle>
          <a:p>
            <a:pPr>
              <a:defRPr/>
            </a:pPr>
            <a:fld id="{CD790833-375D-42F5-96F4-2B7AD2F491F2}"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Прямоуг.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Прямоуг.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Прямоуг.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ru-RU"/>
          </a:p>
        </p:txBody>
      </p:sp>
      <p:sp>
        <p:nvSpPr>
          <p:cNvPr id="1029" name="Прямоуг.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ru-RU"/>
          </a:p>
        </p:txBody>
      </p:sp>
      <p:sp>
        <p:nvSpPr>
          <p:cNvPr id="1030" name="Прямоуг.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C67B444F-3E38-4EEE-B300-A475C5B032B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Прямоуг. 4"/>
          <p:cNvSpPr>
            <a:spLocks noGrp="1" noChangeArrowheads="1"/>
          </p:cNvSpPr>
          <p:nvPr>
            <p:ph type="body" idx="1"/>
          </p:nvPr>
        </p:nvSpPr>
        <p:spPr/>
        <p:txBody>
          <a:bodyPr/>
          <a:lstStyle/>
          <a:p>
            <a:pPr marL="609600" indent="-609600" eaLnBrk="1" hangingPunct="1">
              <a:buFontTx/>
              <a:buNone/>
            </a:pPr>
            <a:r>
              <a:rPr lang="ru-RU" sz="2800" smtClean="0"/>
              <a:t>   Теоретический урок по лыжной подготовке по теме «Лыжные ходы».</a:t>
            </a:r>
          </a:p>
          <a:p>
            <a:pPr marL="609600" indent="-609600" eaLnBrk="1" hangingPunct="1">
              <a:buFontTx/>
              <a:buNone/>
            </a:pPr>
            <a:r>
              <a:rPr lang="ru-RU" sz="2800" smtClean="0"/>
              <a:t>Ученые вопросы: </a:t>
            </a:r>
            <a:endParaRPr lang="ru-RU" sz="2400" b="1" smtClean="0"/>
          </a:p>
          <a:p>
            <a:pPr marL="609600" indent="-609600" eaLnBrk="1" hangingPunct="1">
              <a:lnSpc>
                <a:spcPct val="80000"/>
              </a:lnSpc>
              <a:buFont typeface="Franklin Gothic Medium" pitchFamily="34" charset="0"/>
              <a:buAutoNum type="arabicPeriod"/>
            </a:pPr>
            <a:r>
              <a:rPr lang="ru-RU" sz="2400" b="1" smtClean="0"/>
              <a:t>Правилах техники безопасности на занятиях лыжной подготовкой и соревнованиях.</a:t>
            </a:r>
          </a:p>
          <a:p>
            <a:pPr marL="609600" indent="-609600" eaLnBrk="1" hangingPunct="1">
              <a:lnSpc>
                <a:spcPct val="80000"/>
              </a:lnSpc>
              <a:buFont typeface="Franklin Gothic Medium" pitchFamily="34" charset="0"/>
              <a:buAutoNum type="arabicPeriod"/>
            </a:pPr>
            <a:r>
              <a:rPr lang="ru-RU" sz="2400" b="1" smtClean="0"/>
              <a:t>Подборка для себя лыжного инвентаря.</a:t>
            </a:r>
          </a:p>
          <a:p>
            <a:pPr marL="609600" indent="-609600" eaLnBrk="1" hangingPunct="1">
              <a:lnSpc>
                <a:spcPct val="80000"/>
              </a:lnSpc>
              <a:buFont typeface="Franklin Gothic Medium" pitchFamily="34" charset="0"/>
              <a:buAutoNum type="arabicPeriod"/>
            </a:pPr>
            <a:r>
              <a:rPr lang="ru-RU" sz="2400" b="1" smtClean="0"/>
              <a:t>Лыжные ходы используемые в гонках.</a:t>
            </a:r>
          </a:p>
          <a:p>
            <a:pPr marL="609600" indent="-609600" eaLnBrk="1" hangingPunct="1">
              <a:lnSpc>
                <a:spcPct val="80000"/>
              </a:lnSpc>
              <a:buFont typeface="Franklin Gothic Medium" pitchFamily="34" charset="0"/>
              <a:buAutoNum type="arabicPeriod"/>
            </a:pPr>
            <a:r>
              <a:rPr lang="ru-RU" sz="2400" b="1" smtClean="0"/>
              <a:t>Преодолевание бугров и впадин при спусках.</a:t>
            </a:r>
          </a:p>
          <a:p>
            <a:pPr marL="609600" indent="-609600" eaLnBrk="1" hangingPunct="1">
              <a:lnSpc>
                <a:spcPct val="80000"/>
              </a:lnSpc>
              <a:buFont typeface="Franklin Gothic Medium" pitchFamily="34" charset="0"/>
              <a:buAutoNum type="arabicPeriod"/>
            </a:pPr>
            <a:r>
              <a:rPr lang="ru-RU" sz="2400" b="1" smtClean="0"/>
              <a:t>Спуски с гор на лыжах.</a:t>
            </a:r>
          </a:p>
        </p:txBody>
      </p:sp>
      <p:sp>
        <p:nvSpPr>
          <p:cNvPr id="2051" name="Прямоуг. 5"/>
          <p:cNvSpPr>
            <a:spLocks noGrp="1" noChangeArrowheads="1"/>
          </p:cNvSpPr>
          <p:nvPr>
            <p:ph type="title"/>
          </p:nvPr>
        </p:nvSpPr>
        <p:spPr/>
        <p:txBody>
          <a:bodyPr/>
          <a:lstStyle/>
          <a:p>
            <a:pPr eaLnBrk="1" hangingPunct="1"/>
            <a:r>
              <a:rPr lang="ru-RU" smtClean="0"/>
              <a:t>Лыжная подготовка</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idx="4294967295"/>
          </p:nvPr>
        </p:nvSpPr>
        <p:spPr>
          <a:xfrm>
            <a:off x="304800" y="457200"/>
            <a:ext cx="8686800" cy="838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ormAutofit fontScale="90000"/>
          </a:bodyPr>
          <a:lstStyle/>
          <a:p>
            <a:pPr eaLnBrk="1" fontAlgn="auto" hangingPunct="1">
              <a:spcAft>
                <a:spcPts val="0"/>
              </a:spcAft>
              <a:defRPr/>
            </a:pPr>
            <a:r>
              <a:rPr lang="ru-RU" sz="3600" b="1" kern="1200" cap="all" dirty="0">
                <a:effectLst>
                  <a:reflection blurRad="12700" stA="48000" endA="300" endPos="55000" dir="5400000" sy="-90000" algn="bl" rotWithShape="0"/>
                </a:effectLst>
              </a:rPr>
              <a:t>Правила поведения во время занятий:</a:t>
            </a:r>
            <a:r>
              <a:rPr lang="ru-RU" sz="3600" kern="1200" cap="all" dirty="0">
                <a:effectLst>
                  <a:reflection blurRad="12700" stA="48000" endA="300" endPos="55000" dir="5400000" sy="-90000" algn="bl" rotWithShape="0"/>
                </a:effectLst>
              </a:rPr>
              <a:t/>
            </a:r>
            <a:br>
              <a:rPr lang="ru-RU" sz="3600" kern="1200" cap="all" dirty="0">
                <a:effectLst>
                  <a:reflection blurRad="12700" stA="48000" endA="300" endPos="55000" dir="5400000" sy="-90000" algn="bl" rotWithShape="0"/>
                </a:effectLst>
              </a:rPr>
            </a:br>
            <a:endParaRPr lang="ru-RU" sz="3600" kern="1200" cap="all" dirty="0">
              <a:effectLst>
                <a:reflection blurRad="12700" stA="48000" endA="300" endPos="55000" dir="5400000" sy="-90000" algn="bl" rotWithShape="0"/>
              </a:effectLst>
            </a:endParaRPr>
          </a:p>
        </p:txBody>
      </p:sp>
      <p:sp>
        <p:nvSpPr>
          <p:cNvPr id="11267" name="Содержимое 6"/>
          <p:cNvSpPr>
            <a:spLocks noGrp="1"/>
          </p:cNvSpPr>
          <p:nvPr>
            <p:ph idx="4294967295"/>
          </p:nvPr>
        </p:nvSpPr>
        <p:spPr>
          <a:xfrm>
            <a:off x="142875" y="1428750"/>
            <a:ext cx="8848725" cy="5214938"/>
          </a:xfrm>
        </p:spPr>
        <p:txBody>
          <a:bodyPr/>
          <a:lstStyle/>
          <a:p>
            <a:pPr marL="514350" indent="-514350" eaLnBrk="1" hangingPunct="1">
              <a:lnSpc>
                <a:spcPct val="80000"/>
              </a:lnSpc>
              <a:buFont typeface="Franklin Gothic Medium" pitchFamily="34" charset="0"/>
              <a:buAutoNum type="arabicPeriod"/>
            </a:pPr>
            <a:r>
              <a:rPr lang="ru-RU" sz="2200" smtClean="0"/>
              <a:t>Соблюдать дисциплину, всегда видеть и слышать учителя, так</a:t>
            </a:r>
            <a:br>
              <a:rPr lang="ru-RU" sz="2200" smtClean="0"/>
            </a:br>
            <a:r>
              <a:rPr lang="ru-RU" sz="2200" smtClean="0"/>
              <a:t>как подача команд, указаний и распоряжений производится при низкой температуре и их повторения должны быть сведены до минимума.</a:t>
            </a:r>
          </a:p>
          <a:p>
            <a:pPr marL="514350" indent="-514350" eaLnBrk="1" hangingPunct="1">
              <a:lnSpc>
                <a:spcPct val="80000"/>
              </a:lnSpc>
              <a:buFont typeface="Franklin Gothic Medium" pitchFamily="34" charset="0"/>
              <a:buAutoNum type="arabicPeriod"/>
            </a:pPr>
            <a:r>
              <a:rPr lang="ru-RU" sz="2200" smtClean="0"/>
              <a:t>Следуя по лыжне за товарищем, сохраняйте интервал 3—4 м,</a:t>
            </a:r>
            <a:br>
              <a:rPr lang="ru-RU" sz="2200" smtClean="0"/>
            </a:br>
            <a:r>
              <a:rPr lang="ru-RU" sz="2200" smtClean="0"/>
              <a:t>а при спуске с горы не менее 30 м.</a:t>
            </a:r>
          </a:p>
          <a:p>
            <a:pPr marL="514350" indent="-514350" eaLnBrk="1" hangingPunct="1">
              <a:lnSpc>
                <a:spcPct val="80000"/>
              </a:lnSpc>
              <a:buFont typeface="Franklin Gothic Medium" pitchFamily="34" charset="0"/>
              <a:buAutoNum type="arabicPeriod"/>
            </a:pPr>
            <a:r>
              <a:rPr lang="ru-RU" sz="2200" smtClean="0"/>
              <a:t>При спуске с горы не выставляйте палки перед собой, иначе</a:t>
            </a:r>
            <a:br>
              <a:rPr lang="ru-RU" sz="2200" smtClean="0"/>
            </a:br>
            <a:r>
              <a:rPr lang="ru-RU" sz="2200" smtClean="0"/>
              <a:t>в случае падения можно на них наткнуться.</a:t>
            </a:r>
          </a:p>
          <a:p>
            <a:pPr marL="514350" indent="-514350" eaLnBrk="1" hangingPunct="1">
              <a:lnSpc>
                <a:spcPct val="80000"/>
              </a:lnSpc>
              <a:buFont typeface="Franklin Gothic Medium" pitchFamily="34" charset="0"/>
              <a:buAutoNum type="arabicPeriod"/>
            </a:pPr>
            <a:r>
              <a:rPr lang="ru-RU" sz="2200" smtClean="0"/>
              <a:t>При спуске с горы не останавливайтесь у ее подножия, так</a:t>
            </a:r>
            <a:br>
              <a:rPr lang="ru-RU" sz="2200" smtClean="0"/>
            </a:br>
            <a:r>
              <a:rPr lang="ru-RU" sz="2200" smtClean="0"/>
              <a:t>как на вас может наехать спускающийся следом лыжник.</a:t>
            </a:r>
          </a:p>
          <a:p>
            <a:pPr marL="514350" indent="-514350" eaLnBrk="1" hangingPunct="1">
              <a:lnSpc>
                <a:spcPct val="80000"/>
              </a:lnSpc>
              <a:buFont typeface="Franklin Gothic Medium" pitchFamily="34" charset="0"/>
              <a:buAutoNum type="arabicPeriod"/>
            </a:pPr>
            <a:r>
              <a:rPr lang="ru-RU" sz="2200" smtClean="0"/>
              <a:t>Если во время занятий, коллективной прогулки, похода вы по</a:t>
            </a:r>
            <a:br>
              <a:rPr lang="ru-RU" sz="2200" smtClean="0"/>
            </a:br>
            <a:r>
              <a:rPr lang="ru-RU" sz="2200" smtClean="0"/>
              <a:t>какой-либо причине сошли с дистанции, то обязательно   предупредите об этом товарищей.</a:t>
            </a:r>
          </a:p>
          <a:p>
            <a:pPr marL="514350" indent="-514350" eaLnBrk="1" hangingPunct="1">
              <a:lnSpc>
                <a:spcPct val="80000"/>
              </a:lnSpc>
              <a:buFont typeface="Franklin Gothic Medium" pitchFamily="34" charset="0"/>
              <a:buAutoNum type="arabicPeriod"/>
            </a:pPr>
            <a:r>
              <a:rPr lang="ru-RU" sz="2200" smtClean="0"/>
              <a:t>При переходе через проезжую дорогу обязательно снимайте</a:t>
            </a:r>
            <a:br>
              <a:rPr lang="ru-RU" sz="2200" smtClean="0"/>
            </a:br>
            <a:r>
              <a:rPr lang="ru-RU" sz="2200" smtClean="0"/>
              <a:t>лыжи.</a:t>
            </a:r>
          </a:p>
          <a:p>
            <a:pPr marL="514350" indent="-514350" eaLnBrk="1" hangingPunct="1">
              <a:lnSpc>
                <a:spcPct val="80000"/>
              </a:lnSpc>
              <a:buFont typeface="Franklin Gothic Medium" pitchFamily="34" charset="0"/>
              <a:buAutoNum type="arabicPeriod"/>
            </a:pPr>
            <a:r>
              <a:rPr lang="ru-RU" sz="2200" smtClean="0"/>
              <a:t>Никогда не растирайте обмороженные участки тела снегом.</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214282" y="714356"/>
            <a:ext cx="8686800" cy="757222"/>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ormAutofit fontScale="90000"/>
          </a:bodyPr>
          <a:lstStyle/>
          <a:p>
            <a:pPr eaLnBrk="1" fontAlgn="auto" hangingPunct="1">
              <a:spcAft>
                <a:spcPts val="0"/>
              </a:spcAft>
              <a:defRPr/>
            </a:pPr>
            <a:r>
              <a:rPr lang="ru-RU" sz="3600" b="1" kern="1200" cap="all" dirty="0">
                <a:effectLst>
                  <a:reflection blurRad="12700" stA="48000" endA="300" endPos="55000" dir="5400000" sy="-90000" algn="bl" rotWithShape="0"/>
                </a:effectLst>
              </a:rPr>
              <a:t>Техника передвижений на лыжах</a:t>
            </a:r>
            <a:r>
              <a:rPr lang="ru-RU" sz="3600" kern="1200" cap="all" dirty="0">
                <a:effectLst>
                  <a:reflection blurRad="12700" stA="48000" endA="300" endPos="55000" dir="5400000" sy="-90000" algn="bl" rotWithShape="0"/>
                </a:effectLst>
              </a:rPr>
              <a:t/>
            </a:r>
            <a:br>
              <a:rPr lang="ru-RU" sz="3600" kern="1200" cap="all" dirty="0">
                <a:effectLst>
                  <a:reflection blurRad="12700" stA="48000" endA="300" endPos="55000" dir="5400000" sy="-90000" algn="bl" rotWithShape="0"/>
                </a:effectLst>
              </a:rPr>
            </a:br>
            <a:r>
              <a:rPr lang="ru-RU" sz="2700" kern="1200" cap="all" dirty="0">
                <a:effectLst>
                  <a:reflection blurRad="12700" stA="48000" endA="300" endPos="55000" dir="5400000" sy="-90000" algn="bl" rotWithShape="0"/>
                </a:effectLst>
              </a:rPr>
              <a:t>контрольные упражнения</a:t>
            </a:r>
            <a:r>
              <a:rPr lang="ru-RU" sz="3600" kern="1200" cap="all" dirty="0">
                <a:effectLst>
                  <a:reflection blurRad="12700" stA="48000" endA="300" endPos="55000" dir="5400000" sy="-90000" algn="bl" rotWithShape="0"/>
                </a:effectLst>
              </a:rPr>
              <a:t/>
            </a:r>
            <a:br>
              <a:rPr lang="ru-RU" sz="3600" kern="1200" cap="all" dirty="0">
                <a:effectLst>
                  <a:reflection blurRad="12700" stA="48000" endA="300" endPos="55000" dir="5400000" sy="-90000" algn="bl" rotWithShape="0"/>
                </a:effectLst>
              </a:rPr>
            </a:br>
            <a:endParaRPr lang="ru-RU" sz="3600" kern="1200" cap="all" dirty="0">
              <a:effectLst>
                <a:reflection blurRad="12700" stA="48000" endA="300" endPos="55000" dir="5400000" sy="-90000" algn="bl" rotWithShape="0"/>
              </a:effectLst>
            </a:endParaRPr>
          </a:p>
        </p:txBody>
      </p:sp>
      <p:graphicFrame>
        <p:nvGraphicFramePr>
          <p:cNvPr id="10" name="Содержимое 9"/>
          <p:cNvGraphicFramePr>
            <a:graphicFrameLocks noGrp="1"/>
          </p:cNvGraphicFramePr>
          <p:nvPr>
            <p:ph sz="half" idx="4294967295"/>
          </p:nvPr>
        </p:nvGraphicFramePr>
        <p:xfrm>
          <a:off x="457200" y="1646238"/>
          <a:ext cx="8013700" cy="5016500"/>
        </p:xfrm>
        <a:graphic>
          <a:graphicData uri="http://schemas.openxmlformats.org/drawingml/2006/table">
            <a:tbl>
              <a:tblPr/>
              <a:tblGrid>
                <a:gridCol w="2274888"/>
                <a:gridCol w="1004887"/>
                <a:gridCol w="1003300"/>
                <a:gridCol w="862013"/>
                <a:gridCol w="1076325"/>
                <a:gridCol w="1003300"/>
                <a:gridCol w="788987"/>
              </a:tblGrid>
              <a:tr h="706438">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smtClean="0">
                          <a:ln>
                            <a:noFill/>
                          </a:ln>
                          <a:solidFill>
                            <a:srgbClr val="FFFFFF"/>
                          </a:solidFill>
                          <a:effectLst/>
                          <a:latin typeface="Arial" pitchFamily="34" charset="0"/>
                        </a:rPr>
                        <a:t>              Оценки</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smtClean="0">
                        <a:ln>
                          <a:noFill/>
                        </a:ln>
                        <a:solidFill>
                          <a:srgbClr val="FFFFFF"/>
                        </a:solidFill>
                        <a:effectLst/>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smtClean="0">
                          <a:ln>
                            <a:noFill/>
                          </a:ln>
                          <a:solidFill>
                            <a:srgbClr val="FFFFFF"/>
                          </a:solidFill>
                          <a:effectLst/>
                          <a:latin typeface="Arial" pitchFamily="34" charset="0"/>
                        </a:rPr>
                        <a:t>Упражнения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rgbClr val="FFFFFF"/>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rgbClr val="FFFFFF"/>
                          </a:solidFill>
                          <a:effectLst/>
                          <a:latin typeface="Arial" pitchFamily="34" charset="0"/>
                        </a:rPr>
                        <a:t>девочки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rgbClr val="FFFFFF"/>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rgbClr val="FFFFFF"/>
                          </a:solidFill>
                          <a:effectLst/>
                          <a:latin typeface="Arial" pitchFamily="34" charset="0"/>
                        </a:rPr>
                        <a:t>мальчики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706438">
                <a:tc vMerge="1">
                  <a:txBody>
                    <a:bodyPr/>
                    <a:lstStyle/>
                    <a:p>
                      <a:endParaRPr lang="ru-RU"/>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отлично</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хорошо</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удовл</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отлично</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хорошо</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удовл</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r>
              <a:tr h="9604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Бег на лыжах (м.с)  1км</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7.00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и</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 менее</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7.01-8.00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8.01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и более</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6.30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и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менее</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6.31-7.39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7.40 и более</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r>
              <a:tr h="1017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Бег на лыжах (м.с)  2км</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14.30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и</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 менее</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14.31-15.29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15.30</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и более</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14.00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и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менее</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14.01-14.59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15.00 и более</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r>
              <a:tr h="1017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Бег на лыжах (м.с)  3км</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Без учета времени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hMerge="1">
                  <a:txBody>
                    <a:bodyPr/>
                    <a:lstStyle/>
                    <a:p>
                      <a:endParaRPr lang="ru-RU"/>
                    </a:p>
                  </a:txBody>
                  <a:tcPr/>
                </a:tc>
                <a:tc hMerge="1">
                  <a:txBody>
                    <a:bodyPr/>
                    <a:lstStyle/>
                    <a:p>
                      <a:endParaRPr lang="ru-RU"/>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Без учета времени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hMerge="1">
                  <a:txBody>
                    <a:bodyPr/>
                    <a:lstStyle/>
                    <a:p>
                      <a:endParaRPr lang="ru-RU"/>
                    </a:p>
                  </a:txBody>
                  <a:tcPr/>
                </a:tc>
                <a:tc hMerge="1">
                  <a:txBody>
                    <a:bodyPr/>
                    <a:lstStyle/>
                    <a:p>
                      <a:endParaRPr lang="ru-RU"/>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Заголовок 1"/>
          <p:cNvPicPr>
            <a:picLocks noGrp="1" noChangeArrowheads="1"/>
          </p:cNvPicPr>
          <p:nvPr>
            <p:ph type="title" idx="4294967295"/>
          </p:nvPr>
        </p:nvPicPr>
        <p:blipFill>
          <a:blip r:embed="rId2"/>
          <a:srcRect/>
          <a:stretch>
            <a:fillRect/>
          </a:stretch>
        </p:blipFill>
        <p:spPr>
          <a:xfrm>
            <a:off x="298450" y="450850"/>
            <a:ext cx="8699500" cy="1152525"/>
          </a:xfrm>
        </p:spPr>
      </p:pic>
      <p:sp>
        <p:nvSpPr>
          <p:cNvPr id="13315" name="Содержимое 2"/>
          <p:cNvSpPr>
            <a:spLocks noGrp="1"/>
          </p:cNvSpPr>
          <p:nvPr>
            <p:ph sz="half" idx="4294967295"/>
          </p:nvPr>
        </p:nvSpPr>
        <p:spPr>
          <a:xfrm>
            <a:off x="285750" y="1571625"/>
            <a:ext cx="8643938" cy="4929188"/>
          </a:xfrm>
        </p:spPr>
        <p:txBody>
          <a:bodyPr/>
          <a:lstStyle/>
          <a:p>
            <a:pPr eaLnBrk="1" hangingPunct="1">
              <a:buFontTx/>
              <a:buNone/>
            </a:pPr>
            <a:r>
              <a:rPr lang="ru-RU" sz="2800" b="1" smtClean="0"/>
              <a:t>	Лыжные ходы 	</a:t>
            </a:r>
            <a:r>
              <a:rPr lang="ru-RU" sz="2800" smtClean="0"/>
              <a:t>бывают попеременными и одновременными. </a:t>
            </a:r>
          </a:p>
          <a:p>
            <a:pPr eaLnBrk="1" hangingPunct="1">
              <a:buFontTx/>
              <a:buNone/>
            </a:pPr>
            <a:r>
              <a:rPr lang="ru-RU" sz="2800" smtClean="0"/>
              <a:t>	При передвижении на лыжах выполняются толчки сначала одной, а затем другой палкой. </a:t>
            </a:r>
          </a:p>
          <a:p>
            <a:pPr eaLnBrk="1" hangingPunct="1">
              <a:buFontTx/>
              <a:buNone/>
            </a:pPr>
            <a:r>
              <a:rPr lang="ru-RU" sz="2800" smtClean="0"/>
              <a:t>	Такие лыжные ходы и называются </a:t>
            </a:r>
            <a:r>
              <a:rPr lang="ru-RU" sz="2800" b="1" i="1" smtClean="0"/>
              <a:t>попеременными</a:t>
            </a:r>
            <a:r>
              <a:rPr lang="ru-RU" sz="2800" i="1" smtClean="0"/>
              <a:t>. </a:t>
            </a:r>
            <a:r>
              <a:rPr lang="ru-RU" sz="2800" smtClean="0"/>
              <a:t>Когда лыжи хорошо скользят по снегу, то возникает необходимость оттолкнуться двумя палками одновременно. Это увеличивает скорость скольжения. Такие лыжные ходы называются </a:t>
            </a:r>
            <a:r>
              <a:rPr lang="ru-RU" sz="2800" b="1" i="1" smtClean="0"/>
              <a:t>одновременными.</a:t>
            </a:r>
            <a:endParaRPr lang="ru-RU" sz="2800" b="1" smtClean="0"/>
          </a:p>
          <a:p>
            <a:pPr eaLnBrk="1" hangingPunct="1"/>
            <a:endParaRPr lang="ru-RU" sz="28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301752" y="285728"/>
            <a:ext cx="8686800" cy="785818"/>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ormAutofit/>
          </a:bodyPr>
          <a:lstStyle/>
          <a:p>
            <a:pPr eaLnBrk="1" fontAlgn="auto" hangingPunct="1">
              <a:spcAft>
                <a:spcPts val="0"/>
              </a:spcAft>
              <a:defRPr/>
            </a:pPr>
            <a:r>
              <a:rPr lang="ru-RU" sz="3600" b="1" kern="1200" cap="all" dirty="0">
                <a:effectLst>
                  <a:reflection blurRad="12700" stA="48000" endA="300" endPos="55000" dir="5400000" sy="-90000" algn="bl" rotWithShape="0"/>
                </a:effectLst>
              </a:rPr>
              <a:t>Попеременный </a:t>
            </a:r>
            <a:r>
              <a:rPr lang="ru-RU" sz="3600" b="1" kern="1200" cap="all" dirty="0" err="1">
                <a:effectLst>
                  <a:reflection blurRad="12700" stA="48000" endA="300" endPos="55000" dir="5400000" sy="-90000" algn="bl" rotWithShape="0"/>
                </a:effectLst>
              </a:rPr>
              <a:t>двухшажный</a:t>
            </a:r>
            <a:r>
              <a:rPr lang="ru-RU" sz="3600" b="1" kern="1200" cap="all" dirty="0">
                <a:effectLst>
                  <a:reflection blurRad="12700" stA="48000" endA="300" endPos="55000" dir="5400000" sy="-90000" algn="bl" rotWithShape="0"/>
                </a:effectLst>
              </a:rPr>
              <a:t> ход</a:t>
            </a:r>
            <a:endParaRPr lang="ru-RU" sz="3600" kern="1200" cap="all" dirty="0">
              <a:effectLst>
                <a:reflection blurRad="12700" stA="48000" endA="300" endPos="55000" dir="5400000" sy="-90000" algn="bl" rotWithShape="0"/>
              </a:effectLst>
            </a:endParaRPr>
          </a:p>
        </p:txBody>
      </p:sp>
      <p:sp>
        <p:nvSpPr>
          <p:cNvPr id="14339" name="Содержимое 2"/>
          <p:cNvSpPr>
            <a:spLocks noGrp="1"/>
          </p:cNvSpPr>
          <p:nvPr>
            <p:ph sz="half" idx="4294967295"/>
          </p:nvPr>
        </p:nvSpPr>
        <p:spPr>
          <a:xfrm>
            <a:off x="0" y="3286125"/>
            <a:ext cx="9001125" cy="3571875"/>
          </a:xfrm>
        </p:spPr>
        <p:txBody>
          <a:bodyPr/>
          <a:lstStyle/>
          <a:p>
            <a:pPr algn="just" eaLnBrk="1" hangingPunct="1">
              <a:lnSpc>
                <a:spcPct val="80000"/>
              </a:lnSpc>
              <a:buFontTx/>
              <a:buNone/>
            </a:pPr>
            <a:r>
              <a:rPr lang="ru-RU" sz="2200" b="1" smtClean="0"/>
              <a:t> 	</a:t>
            </a:r>
            <a:r>
              <a:rPr lang="ru-RU" sz="2200" smtClean="0"/>
              <a:t>выполняется следующим </a:t>
            </a:r>
            <a:r>
              <a:rPr lang="ru-RU" sz="2200" i="1" smtClean="0"/>
              <a:t>образом: с шагом левой ноги вперед выносится правая п</a:t>
            </a:r>
            <a:r>
              <a:rPr lang="ru-RU" sz="2200" smtClean="0"/>
              <a:t>алка, одновременно левой рукой и правой ногой делается толчок — тяжесть тела переносится на левую ногу. Правая нога после толчка расслабляется и по инерции идет назад-вверх, поднимая пятку лыжи. Туловище при этом наклонено вперед, правая рука заканчивает вынос палки вперед, кисть на уровне плеча.          Из этого положения лыжник готовится сделать следующий шаг. Продолжая скольжение на левой ноге, он ставит правую палку с нажимом на снег и ею отталкивается. С одновременным подтягиванием правой ноги и переносом на нее тяжести тела продолжается вынос левой руки вперед: скольжение происходит на правой лыже. Цикл хода завершен и в дальнейшем повторяется.</a:t>
            </a:r>
          </a:p>
          <a:p>
            <a:pPr eaLnBrk="1" hangingPunct="1">
              <a:lnSpc>
                <a:spcPct val="80000"/>
              </a:lnSpc>
            </a:pPr>
            <a:endParaRPr lang="ru-RU" sz="2200" smtClean="0"/>
          </a:p>
        </p:txBody>
      </p:sp>
      <p:pic>
        <p:nvPicPr>
          <p:cNvPr id="14340" name="Содержимое 4"/>
          <p:cNvPicPr>
            <a:picLocks noGrp="1"/>
          </p:cNvPicPr>
          <p:nvPr>
            <p:ph sz="half" idx="4294967295"/>
          </p:nvPr>
        </p:nvPicPr>
        <p:blipFill>
          <a:blip r:embed="rId2"/>
          <a:srcRect/>
          <a:stretch>
            <a:fillRect/>
          </a:stretch>
        </p:blipFill>
        <p:spPr>
          <a:xfrm>
            <a:off x="1714500" y="1071563"/>
            <a:ext cx="7143750" cy="2214562"/>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7"/>
          <p:cNvSpPr>
            <a:spLocks noGrp="1"/>
          </p:cNvSpPr>
          <p:nvPr>
            <p:ph type="title" idx="4294967295"/>
          </p:nvPr>
        </p:nvSpPr>
        <p:spPr>
          <a:xfrm>
            <a:off x="457200" y="5486400"/>
            <a:ext cx="8458200" cy="520700"/>
          </a:xfrm>
        </p:spPr>
        <p:txBody>
          <a:bodyPr/>
          <a:lstStyle/>
          <a:p>
            <a:pPr eaLnBrk="1" hangingPunct="1"/>
            <a:endParaRPr lang="ru-RU" sz="2800" b="1" smtClean="0"/>
          </a:p>
        </p:txBody>
      </p:sp>
      <p:sp>
        <p:nvSpPr>
          <p:cNvPr id="15363" name="Текст 8"/>
          <p:cNvSpPr>
            <a:spLocks noGrp="1"/>
          </p:cNvSpPr>
          <p:nvPr>
            <p:ph type="body" idx="4294967295"/>
          </p:nvPr>
        </p:nvSpPr>
        <p:spPr>
          <a:xfrm>
            <a:off x="4572000" y="3357563"/>
            <a:ext cx="4357688" cy="2928937"/>
          </a:xfrm>
        </p:spPr>
        <p:txBody>
          <a:bodyPr/>
          <a:lstStyle/>
          <a:p>
            <a:pPr marL="0" indent="0" algn="just" eaLnBrk="1" hangingPunct="1">
              <a:buFontTx/>
              <a:buNone/>
            </a:pPr>
            <a:r>
              <a:rPr lang="ru-RU" sz="2400" b="1" smtClean="0"/>
              <a:t>Одновременный </a:t>
            </a:r>
            <a:r>
              <a:rPr lang="ru-RU" sz="2400" smtClean="0"/>
              <a:t>двухшажный </a:t>
            </a:r>
            <a:r>
              <a:rPr lang="ru-RU" sz="2400" b="1" smtClean="0"/>
              <a:t>ход </a:t>
            </a:r>
            <a:r>
              <a:rPr lang="ru-RU" sz="2400" smtClean="0"/>
              <a:t>(рис. 125). Цикл движений состоит из двух скользящих шагов и одновременного отталкивания палками на второй шаг. После окончания толчка руками лыжник скользит по инерции.</a:t>
            </a:r>
          </a:p>
        </p:txBody>
      </p:sp>
      <p:sp>
        <p:nvSpPr>
          <p:cNvPr id="15364" name="Содержимое 3"/>
          <p:cNvSpPr>
            <a:spLocks noGrp="1"/>
          </p:cNvSpPr>
          <p:nvPr>
            <p:ph sz="half" idx="4294967295"/>
          </p:nvPr>
        </p:nvSpPr>
        <p:spPr>
          <a:xfrm>
            <a:off x="357188" y="500063"/>
            <a:ext cx="8286750" cy="3214687"/>
          </a:xfrm>
        </p:spPr>
        <p:txBody>
          <a:bodyPr/>
          <a:lstStyle/>
          <a:p>
            <a:pPr algn="just" eaLnBrk="1" hangingPunct="1">
              <a:lnSpc>
                <a:spcPct val="80000"/>
              </a:lnSpc>
              <a:buFontTx/>
              <a:buNone/>
            </a:pPr>
            <a:r>
              <a:rPr lang="ru-RU" sz="2500" smtClean="0"/>
              <a:t>	Повторение </a:t>
            </a:r>
            <a:r>
              <a:rPr lang="ru-RU" sz="2500" b="1" smtClean="0"/>
              <a:t>попеременного двухшажного хода. </a:t>
            </a:r>
            <a:r>
              <a:rPr lang="ru-RU" sz="2500" smtClean="0"/>
              <a:t>На лыжне с уклоном 3—4° поочередное скольжение на одной и другой лыже; поочередное скольжение то на одной, то на другой лыже на ровной лыжне без палок, акцентируя внимание на сильный, законченный толчок, активный вынос маховой ноги и поздний перенос тяжести тела; передвижение скользящим шагом с махами руками, держа палки за середину. Выполнение хода в целом в хороших условиях скольжения.</a:t>
            </a:r>
          </a:p>
        </p:txBody>
      </p:sp>
      <p:pic>
        <p:nvPicPr>
          <p:cNvPr id="15365" name="Содержимое 4"/>
          <p:cNvPicPr>
            <a:picLocks noGrp="1"/>
          </p:cNvPicPr>
          <p:nvPr>
            <p:ph sz="half" idx="4294967295"/>
          </p:nvPr>
        </p:nvPicPr>
        <p:blipFill>
          <a:blip r:embed="rId2"/>
          <a:srcRect/>
          <a:stretch>
            <a:fillRect/>
          </a:stretch>
        </p:blipFill>
        <p:spPr>
          <a:xfrm>
            <a:off x="71438" y="3500438"/>
            <a:ext cx="4429125" cy="2714625"/>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301752" y="457200"/>
            <a:ext cx="8686800" cy="841248"/>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ormAutofit/>
          </a:bodyPr>
          <a:lstStyle/>
          <a:p>
            <a:pPr algn="l" eaLnBrk="1" fontAlgn="auto" hangingPunct="1">
              <a:spcAft>
                <a:spcPts val="0"/>
              </a:spcAft>
              <a:defRPr/>
            </a:pPr>
            <a:r>
              <a:rPr lang="ru-RU" sz="3600" b="1" kern="1200" cap="all" dirty="0">
                <a:effectLst>
                  <a:reflection blurRad="12700" stA="48000" endA="300" endPos="55000" dir="5400000" sy="-90000" algn="bl" rotWithShape="0"/>
                </a:effectLst>
              </a:rPr>
              <a:t>Одновременный </a:t>
            </a:r>
            <a:r>
              <a:rPr lang="ru-RU" sz="3600" b="1" kern="1200" cap="all" dirty="0" err="1">
                <a:effectLst>
                  <a:reflection blurRad="12700" stA="48000" endA="300" endPos="55000" dir="5400000" sy="-90000" algn="bl" rotWithShape="0"/>
                </a:effectLst>
              </a:rPr>
              <a:t>бесшажный</a:t>
            </a:r>
            <a:r>
              <a:rPr lang="ru-RU" sz="3600" b="1" kern="1200" cap="all" dirty="0">
                <a:effectLst>
                  <a:reflection blurRad="12700" stA="48000" endA="300" endPos="55000" dir="5400000" sy="-90000" algn="bl" rotWithShape="0"/>
                </a:effectLst>
              </a:rPr>
              <a:t> ход</a:t>
            </a:r>
            <a:endParaRPr lang="ru-RU" sz="3600" kern="1200" cap="all" dirty="0">
              <a:effectLst>
                <a:reflection blurRad="12700" stA="48000" endA="300" endPos="55000" dir="5400000" sy="-90000" algn="bl" rotWithShape="0"/>
              </a:effectLst>
            </a:endParaRPr>
          </a:p>
        </p:txBody>
      </p:sp>
      <p:sp>
        <p:nvSpPr>
          <p:cNvPr id="16387" name="Содержимое 2"/>
          <p:cNvSpPr>
            <a:spLocks noGrp="1"/>
          </p:cNvSpPr>
          <p:nvPr>
            <p:ph sz="half" idx="4294967295"/>
          </p:nvPr>
        </p:nvSpPr>
        <p:spPr>
          <a:xfrm>
            <a:off x="0" y="1428750"/>
            <a:ext cx="8929688" cy="3000375"/>
          </a:xfrm>
        </p:spPr>
        <p:txBody>
          <a:bodyPr/>
          <a:lstStyle/>
          <a:p>
            <a:pPr algn="just" eaLnBrk="1" hangingPunct="1">
              <a:lnSpc>
                <a:spcPct val="80000"/>
              </a:lnSpc>
              <a:buFontTx/>
              <a:buNone/>
            </a:pPr>
            <a:r>
              <a:rPr lang="ru-RU" sz="2600" smtClean="0"/>
              <a:t>	применяется при передвижении под уклон и на равнине, на раскатанных участках лыжной трассы, при наличии хорошей опоры для палок и отличном скольжении. Передвигаясь этим ходом, лыжник одновременно сильно отталкивается палками. Скользя на обеих лыжах, он выносит обе палки вперед и вверх, затем быстро ставит их впереди носков ботинок и сильно отталкивается. Туловище при этом наклоняется до горизонтального положения.</a:t>
            </a:r>
          </a:p>
          <a:p>
            <a:pPr eaLnBrk="1" hangingPunct="1">
              <a:lnSpc>
                <a:spcPct val="80000"/>
              </a:lnSpc>
            </a:pPr>
            <a:endParaRPr lang="ru-RU" sz="2600" smtClean="0"/>
          </a:p>
        </p:txBody>
      </p:sp>
      <p:pic>
        <p:nvPicPr>
          <p:cNvPr id="16388" name="Содержимое 4"/>
          <p:cNvPicPr>
            <a:picLocks noGrp="1"/>
          </p:cNvPicPr>
          <p:nvPr>
            <p:ph sz="half" idx="4294967295"/>
          </p:nvPr>
        </p:nvPicPr>
        <p:blipFill>
          <a:blip r:embed="rId2"/>
          <a:srcRect/>
          <a:stretch>
            <a:fillRect/>
          </a:stretch>
        </p:blipFill>
        <p:spPr>
          <a:xfrm>
            <a:off x="642938" y="4357688"/>
            <a:ext cx="7929562" cy="2214562"/>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Заголовок 1"/>
          <p:cNvPicPr>
            <a:picLocks noGrp="1" noChangeArrowheads="1"/>
          </p:cNvPicPr>
          <p:nvPr>
            <p:ph type="title" idx="4294967295"/>
          </p:nvPr>
        </p:nvPicPr>
        <p:blipFill>
          <a:blip r:embed="rId2"/>
          <a:srcRect/>
          <a:stretch>
            <a:fillRect/>
          </a:stretch>
        </p:blipFill>
        <p:spPr>
          <a:xfrm>
            <a:off x="298450" y="384175"/>
            <a:ext cx="4065588" cy="1139825"/>
          </a:xfrm>
        </p:spPr>
      </p:pic>
      <p:sp>
        <p:nvSpPr>
          <p:cNvPr id="17411" name="Содержимое 3"/>
          <p:cNvSpPr>
            <a:spLocks noGrp="1"/>
          </p:cNvSpPr>
          <p:nvPr>
            <p:ph sz="half" idx="4294967295"/>
          </p:nvPr>
        </p:nvSpPr>
        <p:spPr>
          <a:xfrm>
            <a:off x="4143375" y="500063"/>
            <a:ext cx="4848225" cy="6357937"/>
          </a:xfrm>
        </p:spPr>
        <p:txBody>
          <a:bodyPr/>
          <a:lstStyle/>
          <a:p>
            <a:pPr algn="just" eaLnBrk="1" hangingPunct="1">
              <a:lnSpc>
                <a:spcPct val="80000"/>
              </a:lnSpc>
              <a:buFontTx/>
              <a:buNone/>
            </a:pPr>
            <a:r>
              <a:rPr lang="ru-RU" sz="1800" b="1" smtClean="0"/>
              <a:t>	Подъем «полуелочкой» </a:t>
            </a:r>
            <a:r>
              <a:rPr lang="ru-RU" sz="1800" smtClean="0"/>
              <a:t>(рис. 99) выполняется, как ступающий шаг. При этом носок нижней лыжи отводится в сторону, а сама лыжа ставится на внутреннее ребро. Верхняя лыжа продолжает скользить по направлению движения, руки двигаются так же, как в попеременном двухшажном ходе. Этот способ применяют на некрутых склонах.</a:t>
            </a:r>
          </a:p>
          <a:p>
            <a:pPr algn="just" eaLnBrk="1" hangingPunct="1">
              <a:lnSpc>
                <a:spcPct val="80000"/>
              </a:lnSpc>
              <a:buFontTx/>
              <a:buNone/>
            </a:pPr>
            <a:r>
              <a:rPr lang="ru-RU" sz="1800" b="1" smtClean="0"/>
              <a:t>	Торможение «плугом» </a:t>
            </a:r>
            <a:r>
              <a:rPr lang="ru-RU" sz="1800" smtClean="0"/>
              <a:t>(рис. 100) применяют при прямом спуске (прямо вниз). При торможении «плугом», давя пятками на лыжи и сжимая колени, задние концы лыж раздвигают в стороны, а носки сближают. Лыжи ставят на внутренние ребра. Палки держат близко к коленям, сзади.</a:t>
            </a:r>
          </a:p>
          <a:p>
            <a:pPr algn="just" eaLnBrk="1" hangingPunct="1">
              <a:lnSpc>
                <a:spcPct val="80000"/>
              </a:lnSpc>
              <a:buFontTx/>
              <a:buNone/>
            </a:pPr>
            <a:r>
              <a:rPr lang="ru-RU" sz="1800" b="1" smtClean="0"/>
              <a:t>	Поворот «переступанием» </a:t>
            </a:r>
            <a:r>
              <a:rPr lang="ru-RU" sz="1800" smtClean="0"/>
              <a:t>(рис. 101) используется для изменения направления при движении по пересеченной местности. При спуске со скло­на в основной стойке лыжник переносит тяжесть тела на наружную лыжу, а внутреннюю отводит носком в сторону поворота. Переступание производится энергичным отталкиванием наружной лыжей, после чего она быстро приставляется к внутренней.</a:t>
            </a:r>
          </a:p>
        </p:txBody>
      </p:sp>
      <p:pic>
        <p:nvPicPr>
          <p:cNvPr id="17412" name="Содержимое 4"/>
          <p:cNvPicPr>
            <a:picLocks noGrp="1"/>
          </p:cNvPicPr>
          <p:nvPr>
            <p:ph sz="half" idx="4294967295"/>
          </p:nvPr>
        </p:nvPicPr>
        <p:blipFill>
          <a:blip r:embed="rId3"/>
          <a:srcRect/>
          <a:stretch>
            <a:fillRect/>
          </a:stretch>
        </p:blipFill>
        <p:spPr>
          <a:xfrm>
            <a:off x="387350" y="1357313"/>
            <a:ext cx="4025900" cy="4967287"/>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Содержимое 2"/>
          <p:cNvSpPr>
            <a:spLocks noGrp="1"/>
          </p:cNvSpPr>
          <p:nvPr>
            <p:ph sz="half" idx="4294967295"/>
          </p:nvPr>
        </p:nvSpPr>
        <p:spPr>
          <a:xfrm>
            <a:off x="0" y="500063"/>
            <a:ext cx="4643438" cy="6357937"/>
          </a:xfrm>
        </p:spPr>
        <p:txBody>
          <a:bodyPr/>
          <a:lstStyle/>
          <a:p>
            <a:pPr algn="just" eaLnBrk="1" hangingPunct="1">
              <a:lnSpc>
                <a:spcPct val="80000"/>
              </a:lnSpc>
              <a:buFontTx/>
              <a:buNone/>
            </a:pPr>
            <a:r>
              <a:rPr lang="ru-RU" sz="1800" b="1" smtClean="0"/>
              <a:t>	Подъем «елочкой» </a:t>
            </a:r>
            <a:r>
              <a:rPr lang="ru-RU" sz="1800" smtClean="0"/>
              <a:t>(рис. 126) применяется на склонах 20—30°. При этом подъеме лыжи ставятся на внутренние ребра. Лыжник поочередно переступает, перенося пятку поднятой лыжи над пяткой другой, стоящей на снегу. Палки для опоры ставят по бокам и сзади лыж. С увеличением крутизны склона носки лыж разводятся еще </a:t>
            </a:r>
            <a:r>
              <a:rPr lang="ru-RU" sz="1800" b="1" smtClean="0"/>
              <a:t>шире, а сами лыжи еще больше ставятся </a:t>
            </a:r>
            <a:r>
              <a:rPr lang="ru-RU" sz="1800" smtClean="0"/>
              <a:t>на ребра, увеличивается и опора на палки.</a:t>
            </a:r>
          </a:p>
          <a:p>
            <a:pPr algn="just" eaLnBrk="1" hangingPunct="1">
              <a:lnSpc>
                <a:spcPct val="80000"/>
              </a:lnSpc>
              <a:buFontTx/>
              <a:buNone/>
            </a:pPr>
            <a:r>
              <a:rPr lang="ru-RU" sz="1800" b="1" smtClean="0"/>
              <a:t>	Торможение «упором» («полуплугом») </a:t>
            </a:r>
            <a:r>
              <a:rPr lang="ru-RU" sz="1800" smtClean="0"/>
              <a:t>Тяжесть тела сосредоточена на верхней лыже, скользящей на внешнем ребре. Нижняя лыжа, разгруженная от тяжести тела и поставленная под уклоном к направ­лению движения, «прочесывает» своим внутренним ребром поверхность снега, создавая торможение.</a:t>
            </a:r>
          </a:p>
          <a:p>
            <a:pPr algn="just" eaLnBrk="1" hangingPunct="1">
              <a:lnSpc>
                <a:spcPct val="80000"/>
              </a:lnSpc>
              <a:buFontTx/>
              <a:buNone/>
            </a:pPr>
            <a:r>
              <a:rPr lang="ru-RU" sz="1800" b="1" smtClean="0"/>
              <a:t>	Поворот «упором» </a:t>
            </a:r>
            <a:r>
              <a:rPr lang="ru-RU" sz="1800" smtClean="0"/>
              <a:t>При выдвижении тормозящей лыжи вперед и большей загрузке ее тяжестью тела происходит поворот.</a:t>
            </a:r>
          </a:p>
        </p:txBody>
      </p:sp>
      <p:pic>
        <p:nvPicPr>
          <p:cNvPr id="18435" name="Содержимое 4"/>
          <p:cNvPicPr>
            <a:picLocks noGrp="1"/>
          </p:cNvPicPr>
          <p:nvPr>
            <p:ph sz="half" idx="4294967295"/>
          </p:nvPr>
        </p:nvPicPr>
        <p:blipFill>
          <a:blip r:embed="rId2"/>
          <a:srcRect/>
          <a:stretch>
            <a:fillRect/>
          </a:stretch>
        </p:blipFill>
        <p:spPr>
          <a:xfrm>
            <a:off x="4714875" y="571500"/>
            <a:ext cx="4325938" cy="5143500"/>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idx="4294967295"/>
          </p:nvPr>
        </p:nvSpPr>
        <p:spPr>
          <a:xfrm>
            <a:off x="304800" y="457200"/>
            <a:ext cx="8686800" cy="838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ormAutofit/>
          </a:bodyPr>
          <a:lstStyle/>
          <a:p>
            <a:pPr eaLnBrk="1" fontAlgn="auto" hangingPunct="1">
              <a:spcAft>
                <a:spcPts val="0"/>
              </a:spcAft>
              <a:defRPr/>
            </a:pPr>
            <a:r>
              <a:rPr lang="ru-RU" sz="2800" b="1" kern="1200" cap="all" dirty="0">
                <a:effectLst>
                  <a:reflection blurRad="12700" stA="48000" endA="300" endPos="55000" dir="5400000" sy="-90000" algn="bl" rotWithShape="0"/>
                </a:effectLst>
              </a:rPr>
              <a:t>Совершенствование лыжной подготовки</a:t>
            </a:r>
          </a:p>
        </p:txBody>
      </p:sp>
      <p:sp>
        <p:nvSpPr>
          <p:cNvPr id="19459" name="Содержимое 5"/>
          <p:cNvSpPr>
            <a:spLocks noGrp="1"/>
          </p:cNvSpPr>
          <p:nvPr>
            <p:ph idx="4294967295"/>
          </p:nvPr>
        </p:nvSpPr>
        <p:spPr>
          <a:xfrm>
            <a:off x="366713" y="1285875"/>
            <a:ext cx="8562975" cy="5240338"/>
          </a:xfrm>
        </p:spPr>
        <p:txBody>
          <a:bodyPr/>
          <a:lstStyle/>
          <a:p>
            <a:pPr algn="just" eaLnBrk="1" hangingPunct="1">
              <a:lnSpc>
                <a:spcPct val="80000"/>
              </a:lnSpc>
              <a:buFontTx/>
              <a:buNone/>
            </a:pPr>
            <a:r>
              <a:rPr lang="ru-RU" sz="2500" i="1" smtClean="0"/>
              <a:t>Упражнения для совершенствования попеременного </a:t>
            </a:r>
          </a:p>
          <a:p>
            <a:pPr algn="just" eaLnBrk="1" hangingPunct="1">
              <a:lnSpc>
                <a:spcPct val="80000"/>
              </a:lnSpc>
              <a:buFontTx/>
              <a:buNone/>
            </a:pPr>
            <a:r>
              <a:rPr lang="ru-RU" sz="2500" i="1" smtClean="0"/>
              <a:t>двухшажного хода: </a:t>
            </a:r>
          </a:p>
          <a:p>
            <a:pPr algn="just" eaLnBrk="1" hangingPunct="1">
              <a:lnSpc>
                <a:spcPct val="80000"/>
              </a:lnSpc>
              <a:buFont typeface="Franklin Gothic Medium" pitchFamily="34" charset="0"/>
              <a:buAutoNum type="arabicPeriod"/>
            </a:pPr>
            <a:r>
              <a:rPr lang="ru-RU" sz="2500" smtClean="0"/>
              <a:t>Скользящий шаг без палок: посадка ( принять посадку — выпрямиться); перенос тяжести тела с лыжи на палку; скользящий шаг с руками за спиной; скользящий шаг (руки опущены вниз) с одновременным выносом рук, с попеременным выносом рук — «самокат» (подсед, отталкивание, перекат). </a:t>
            </a:r>
          </a:p>
          <a:p>
            <a:pPr algn="just" eaLnBrk="1" hangingPunct="1">
              <a:lnSpc>
                <a:spcPct val="80000"/>
              </a:lnSpc>
              <a:buFont typeface="Franklin Gothic Medium" pitchFamily="34" charset="0"/>
              <a:buAutoNum type="arabicPeriod"/>
            </a:pPr>
            <a:r>
              <a:rPr lang="ru-RU" sz="2500" smtClean="0"/>
              <a:t>Скользящий шаг с палками: имитация попеременной работы рук на месте, держа палки за середину; передвижение на лыжах с активным размахиванием палками; передвижение на лыжах с постановкой палок на снег. </a:t>
            </a:r>
          </a:p>
          <a:p>
            <a:pPr algn="just" eaLnBrk="1" hangingPunct="1">
              <a:lnSpc>
                <a:spcPct val="80000"/>
              </a:lnSpc>
              <a:buFont typeface="Franklin Gothic Medium" pitchFamily="34" charset="0"/>
              <a:buAutoNum type="arabicPeriod"/>
            </a:pPr>
            <a:r>
              <a:rPr lang="ru-RU" sz="2500" smtClean="0"/>
              <a:t>Передвижение попеременным двухшажным ходом по лыжне.</a:t>
            </a:r>
          </a:p>
          <a:p>
            <a:pPr eaLnBrk="1" hangingPunct="1">
              <a:lnSpc>
                <a:spcPct val="80000"/>
              </a:lnSpc>
            </a:pPr>
            <a:endParaRPr lang="ru-RU" sz="20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304800" y="457200"/>
            <a:ext cx="8686800" cy="838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ormAutofit/>
          </a:bodyPr>
          <a:lstStyle/>
          <a:p>
            <a:pPr algn="l" eaLnBrk="1" fontAlgn="auto" hangingPunct="1">
              <a:spcAft>
                <a:spcPts val="0"/>
              </a:spcAft>
              <a:defRPr/>
            </a:pPr>
            <a:r>
              <a:rPr lang="ru-RU" sz="2800" b="1" kern="1200" cap="all" dirty="0">
                <a:effectLst>
                  <a:reflection blurRad="12700" stA="48000" endA="300" endPos="55000" dir="5400000" sy="-90000" algn="bl" rotWithShape="0"/>
                </a:effectLst>
              </a:rPr>
              <a:t>Одновременный </a:t>
            </a:r>
            <a:r>
              <a:rPr lang="ru-RU" sz="2800" b="1" kern="1200" cap="all" dirty="0" err="1">
                <a:effectLst>
                  <a:reflection blurRad="12700" stA="48000" endA="300" endPos="55000" dir="5400000" sy="-90000" algn="bl" rotWithShape="0"/>
                </a:effectLst>
              </a:rPr>
              <a:t>одношажный</a:t>
            </a:r>
            <a:r>
              <a:rPr lang="ru-RU" sz="2800" b="1" kern="1200" cap="all" dirty="0">
                <a:effectLst>
                  <a:reflection blurRad="12700" stA="48000" endA="300" endPos="55000" dir="5400000" sy="-90000" algn="bl" rotWithShape="0"/>
                </a:effectLst>
              </a:rPr>
              <a:t> коньковый ход</a:t>
            </a:r>
            <a:endParaRPr lang="ru-RU" sz="2800" kern="1200" cap="all" dirty="0">
              <a:effectLst>
                <a:reflection blurRad="12700" stA="48000" endA="300" endPos="55000" dir="5400000" sy="-90000" algn="bl" rotWithShape="0"/>
              </a:effectLst>
            </a:endParaRPr>
          </a:p>
        </p:txBody>
      </p:sp>
      <p:sp>
        <p:nvSpPr>
          <p:cNvPr id="20483" name="Содержимое 2"/>
          <p:cNvSpPr>
            <a:spLocks noGrp="1"/>
          </p:cNvSpPr>
          <p:nvPr>
            <p:ph idx="4294967295"/>
          </p:nvPr>
        </p:nvSpPr>
        <p:spPr>
          <a:xfrm>
            <a:off x="214313" y="1357313"/>
            <a:ext cx="8643937" cy="5286375"/>
          </a:xfrm>
        </p:spPr>
        <p:txBody>
          <a:bodyPr/>
          <a:lstStyle/>
          <a:p>
            <a:pPr algn="just" eaLnBrk="1" hangingPunct="1">
              <a:lnSpc>
                <a:spcPct val="80000"/>
              </a:lnSpc>
              <a:buFontTx/>
              <a:buNone/>
            </a:pPr>
            <a:r>
              <a:rPr lang="ru-RU" sz="3000" smtClean="0"/>
              <a:t>	Способствует развитию высокой скорости и применяется на подъемах, равнине, пологих спусках с целью разгона — ускорения. </a:t>
            </a:r>
          </a:p>
          <a:p>
            <a:pPr algn="just" eaLnBrk="1" hangingPunct="1">
              <a:lnSpc>
                <a:spcPct val="80000"/>
              </a:lnSpc>
              <a:buFontTx/>
              <a:buNone/>
            </a:pPr>
            <a:r>
              <a:rPr lang="ru-RU" sz="3000" smtClean="0"/>
              <a:t>	Цикл хода состоит из двух скользящих шагов, в каждый из которых входят: отталкивание ногой (правой и левой), одновременное отталкивание руками и скольжение. </a:t>
            </a:r>
          </a:p>
          <a:p>
            <a:pPr algn="just" eaLnBrk="1" hangingPunct="1">
              <a:lnSpc>
                <a:spcPct val="80000"/>
              </a:lnSpc>
              <a:buFontTx/>
              <a:buNone/>
            </a:pPr>
            <a:r>
              <a:rPr lang="ru-RU" sz="3000" smtClean="0"/>
              <a:t>	Начальный вынос палок и их постановка на снег создают опору, предотвращающую проскальзывание лыж. Далее проводится отталкивание палкой. Не закончив отталкивание одной рукой, следует начинать отталкивание другой.</a:t>
            </a:r>
          </a:p>
          <a:p>
            <a:pPr eaLnBrk="1" hangingPunct="1">
              <a:lnSpc>
                <a:spcPct val="80000"/>
              </a:lnSpc>
            </a:pPr>
            <a:endParaRPr lang="ru-RU" sz="30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301752" y="457200"/>
            <a:ext cx="8686800" cy="841248"/>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ormAutofit/>
          </a:bodyPr>
          <a:lstStyle/>
          <a:p>
            <a:pPr algn="l" eaLnBrk="1" fontAlgn="auto" hangingPunct="1">
              <a:spcAft>
                <a:spcPts val="0"/>
              </a:spcAft>
              <a:defRPr/>
            </a:pPr>
            <a:r>
              <a:rPr lang="ru-RU" sz="3600" b="1" kern="1200" cap="all" dirty="0">
                <a:effectLst>
                  <a:reflection blurRad="12700" stA="48000" endA="300" endPos="55000" dir="5400000" sy="-90000" algn="bl" rotWithShape="0"/>
                </a:effectLst>
              </a:rPr>
              <a:t>Лыжная подготовка</a:t>
            </a:r>
          </a:p>
        </p:txBody>
      </p:sp>
      <p:pic>
        <p:nvPicPr>
          <p:cNvPr id="3075" name="Picture 2"/>
          <p:cNvPicPr>
            <a:picLocks noGrp="1" noChangeAspect="1" noChangeArrowheads="1"/>
          </p:cNvPicPr>
          <p:nvPr>
            <p:ph sz="half" idx="4294967295"/>
          </p:nvPr>
        </p:nvPicPr>
        <p:blipFill>
          <a:blip r:embed="rId2"/>
          <a:srcRect/>
          <a:stretch>
            <a:fillRect/>
          </a:stretch>
        </p:blipFill>
        <p:spPr>
          <a:xfrm>
            <a:off x="4094163" y="1903413"/>
            <a:ext cx="4483100" cy="3786187"/>
          </a:xfrm>
        </p:spPr>
      </p:pic>
      <p:sp>
        <p:nvSpPr>
          <p:cNvPr id="3076" name="Содержимое 7"/>
          <p:cNvSpPr>
            <a:spLocks noGrp="1"/>
          </p:cNvSpPr>
          <p:nvPr>
            <p:ph sz="half" idx="4294967295"/>
          </p:nvPr>
        </p:nvSpPr>
        <p:spPr>
          <a:xfrm>
            <a:off x="214313" y="1600200"/>
            <a:ext cx="3857625" cy="4724400"/>
          </a:xfrm>
        </p:spPr>
        <p:txBody>
          <a:bodyPr/>
          <a:lstStyle/>
          <a:p>
            <a:pPr eaLnBrk="1" hangingPunct="1">
              <a:buFontTx/>
              <a:buNone/>
            </a:pPr>
            <a:r>
              <a:rPr lang="en-US" sz="2800" smtClean="0"/>
              <a:t>	</a:t>
            </a:r>
            <a:r>
              <a:rPr lang="ru-RU" sz="2800" smtClean="0"/>
              <a:t>Лыжи появились в глубокой древности, еще в каменном веке. Первые лыжи были короткими и широкими, и охотники могли на них только ходить по снегу.</a:t>
            </a:r>
          </a:p>
          <a:p>
            <a:pPr eaLnBrk="1" hangingPunct="1"/>
            <a:endParaRPr lang="ru-RU" sz="28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304800" y="457200"/>
            <a:ext cx="8686800" cy="838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ormAutofit/>
          </a:bodyPr>
          <a:lstStyle/>
          <a:p>
            <a:pPr eaLnBrk="1" fontAlgn="auto" hangingPunct="1">
              <a:spcAft>
                <a:spcPts val="0"/>
              </a:spcAft>
              <a:defRPr/>
            </a:pPr>
            <a:r>
              <a:rPr lang="ru-RU" sz="3600" b="1" kern="1200" cap="all" dirty="0">
                <a:effectLst>
                  <a:reflection blurRad="12700" stA="48000" endA="300" endPos="55000" dir="5400000" sy="-90000" algn="bl" rotWithShape="0"/>
                </a:effectLst>
              </a:rPr>
              <a:t>Преодоление бугров и впадин.</a:t>
            </a:r>
            <a:endParaRPr lang="ru-RU" sz="3600" kern="1200" cap="all" dirty="0">
              <a:effectLst>
                <a:reflection blurRad="12700" stA="48000" endA="300" endPos="55000" dir="5400000" sy="-90000" algn="bl" rotWithShape="0"/>
              </a:effectLst>
            </a:endParaRPr>
          </a:p>
        </p:txBody>
      </p:sp>
      <p:sp>
        <p:nvSpPr>
          <p:cNvPr id="21507" name="Содержимое 2"/>
          <p:cNvSpPr>
            <a:spLocks noGrp="1"/>
          </p:cNvSpPr>
          <p:nvPr>
            <p:ph idx="4294967295"/>
          </p:nvPr>
        </p:nvSpPr>
        <p:spPr>
          <a:xfrm>
            <a:off x="214313" y="1428750"/>
            <a:ext cx="8643937" cy="5072063"/>
          </a:xfrm>
        </p:spPr>
        <p:txBody>
          <a:bodyPr/>
          <a:lstStyle/>
          <a:p>
            <a:pPr algn="just" eaLnBrk="1" hangingPunct="1">
              <a:lnSpc>
                <a:spcPct val="80000"/>
              </a:lnSpc>
              <a:buFontTx/>
              <a:buNone/>
            </a:pPr>
            <a:r>
              <a:rPr lang="ru-RU" sz="3000" smtClean="0"/>
              <a:t>	Перед бугром надо немного выпрямиться, в момент наезда на бугор — присесть, а съезжая с него — снова выпрямиться.</a:t>
            </a:r>
          </a:p>
          <a:p>
            <a:pPr algn="just" eaLnBrk="1" hangingPunct="1">
              <a:lnSpc>
                <a:spcPct val="80000"/>
              </a:lnSpc>
              <a:buFontTx/>
              <a:buNone/>
            </a:pPr>
            <a:r>
              <a:rPr lang="ru-RU" sz="3000" smtClean="0"/>
              <a:t>	Перед впадиной необходимо принять низкую стойку, чтобы избежать прыжка. Проезжая впадину — выпрямиться, а выезжая из нее — снова присесть. Для сохранения устойчивости на спусках при встречающихся впадинах, ямах, буграх важным условием является контакт лыж со снегом. Для этого лыжник использует пружинящие движения ногами и уравновешивающие движения туловищем и руками.</a:t>
            </a:r>
          </a:p>
          <a:p>
            <a:pPr eaLnBrk="1" hangingPunct="1">
              <a:lnSpc>
                <a:spcPct val="80000"/>
              </a:lnSpc>
            </a:pPr>
            <a:endParaRPr lang="ru-RU" sz="30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Текст 5"/>
          <p:cNvSpPr>
            <a:spLocks noGrp="1"/>
          </p:cNvSpPr>
          <p:nvPr>
            <p:ph type="body" idx="4294967295"/>
          </p:nvPr>
        </p:nvSpPr>
        <p:spPr>
          <a:xfrm>
            <a:off x="428625" y="4143375"/>
            <a:ext cx="8358188" cy="2286000"/>
          </a:xfrm>
        </p:spPr>
        <p:txBody>
          <a:bodyPr/>
          <a:lstStyle/>
          <a:p>
            <a:pPr marL="0" indent="0" eaLnBrk="1" hangingPunct="1">
              <a:buFontTx/>
              <a:buNone/>
            </a:pPr>
            <a:endParaRPr lang="ru-RU" sz="1400" smtClean="0"/>
          </a:p>
        </p:txBody>
      </p:sp>
      <p:sp>
        <p:nvSpPr>
          <p:cNvPr id="22531" name="Содержимое 4"/>
          <p:cNvSpPr>
            <a:spLocks noGrp="1"/>
          </p:cNvSpPr>
          <p:nvPr>
            <p:ph sz="half" idx="4294967295"/>
          </p:nvPr>
        </p:nvSpPr>
        <p:spPr>
          <a:xfrm>
            <a:off x="214313" y="285750"/>
            <a:ext cx="8701087" cy="4286250"/>
          </a:xfrm>
        </p:spPr>
        <p:txBody>
          <a:bodyPr/>
          <a:lstStyle/>
          <a:p>
            <a:pPr algn="just" eaLnBrk="1" hangingPunct="1">
              <a:lnSpc>
                <a:spcPct val="80000"/>
              </a:lnSpc>
              <a:buFontTx/>
              <a:buNone/>
            </a:pPr>
            <a:r>
              <a:rPr lang="ru-RU" sz="2000" b="1" smtClean="0"/>
              <a:t>	Техника спуска </a:t>
            </a:r>
            <a:r>
              <a:rPr lang="ru-RU" sz="2000" smtClean="0"/>
              <a:t>на лыжах требует сохранения равновесия и устойчивости в соответствующей стойке — основной, высокой, низкой  </a:t>
            </a:r>
          </a:p>
          <a:p>
            <a:pPr algn="just" eaLnBrk="1" hangingPunct="1">
              <a:lnSpc>
                <a:spcPct val="80000"/>
              </a:lnSpc>
              <a:buFontTx/>
              <a:buNone/>
            </a:pPr>
            <a:r>
              <a:rPr lang="ru-RU" sz="2000" smtClean="0"/>
              <a:t>	При спуске в </a:t>
            </a:r>
            <a:r>
              <a:rPr lang="ru-RU" sz="2000" i="1" smtClean="0"/>
              <a:t>основной стойке </a:t>
            </a:r>
            <a:r>
              <a:rPr lang="ru-RU" sz="2000" smtClean="0"/>
              <a:t>ноги расставлены на ширину лыжни и слегка согнуты в коленях. Для лучшей устойчивости одна лыжа выдвинута вперед. Из основной стойки удобнее производить повороты и тормо­жения, ее часто применяют при прямых спусках.</a:t>
            </a:r>
          </a:p>
          <a:p>
            <a:pPr algn="just" eaLnBrk="1" hangingPunct="1">
              <a:lnSpc>
                <a:spcPct val="80000"/>
              </a:lnSpc>
              <a:buFontTx/>
              <a:buNone/>
            </a:pPr>
            <a:r>
              <a:rPr lang="ru-RU" sz="2000" i="1" smtClean="0"/>
              <a:t>	Высокая стойка </a:t>
            </a:r>
            <a:r>
              <a:rPr lang="ru-RU" sz="2000" smtClean="0"/>
              <a:t>служит для уменьшения скорости за счет увеличения сопротивления воздуха, так как ноги и туловище более выпрямлены.</a:t>
            </a:r>
          </a:p>
          <a:p>
            <a:pPr algn="just" eaLnBrk="1" hangingPunct="1">
              <a:lnSpc>
                <a:spcPct val="80000"/>
              </a:lnSpc>
              <a:buFontTx/>
              <a:buNone/>
            </a:pPr>
            <a:r>
              <a:rPr lang="ru-RU" sz="2000" i="1" smtClean="0"/>
              <a:t>	Низкая стойка </a:t>
            </a:r>
            <a:r>
              <a:rPr lang="ru-RU" sz="2000" smtClean="0"/>
              <a:t>способствует уменьшению сопротивления воздуха и увеличению скорости. Туловище при низкой стойке значительно наклонено вперед, ноги сильно согнуты.</a:t>
            </a:r>
          </a:p>
          <a:p>
            <a:pPr algn="just" eaLnBrk="1" hangingPunct="1">
              <a:lnSpc>
                <a:spcPct val="80000"/>
              </a:lnSpc>
              <a:buFontTx/>
              <a:buNone/>
            </a:pPr>
            <a:r>
              <a:rPr lang="ru-RU" sz="2000" smtClean="0"/>
              <a:t>	Все стойки предварительно изучают на месте, затем начинают их ос­воение на открытых и пологих спусках с основной стойки.</a:t>
            </a:r>
          </a:p>
          <a:p>
            <a:pPr eaLnBrk="1" hangingPunct="1">
              <a:lnSpc>
                <a:spcPct val="80000"/>
              </a:lnSpc>
            </a:pPr>
            <a:endParaRPr lang="ru-RU" sz="2000" smtClean="0"/>
          </a:p>
        </p:txBody>
      </p:sp>
      <p:pic>
        <p:nvPicPr>
          <p:cNvPr id="22532" name="Рисунок 6"/>
          <p:cNvPicPr>
            <a:picLocks noChangeAspect="1" noChangeArrowheads="1"/>
          </p:cNvPicPr>
          <p:nvPr/>
        </p:nvPicPr>
        <p:blipFill>
          <a:blip r:embed="rId2"/>
          <a:srcRect/>
          <a:stretch>
            <a:fillRect/>
          </a:stretch>
        </p:blipFill>
        <p:spPr bwMode="auto">
          <a:xfrm>
            <a:off x="214313" y="3929063"/>
            <a:ext cx="6858000" cy="2643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idx="4294967295"/>
          </p:nvPr>
        </p:nvSpPr>
        <p:spPr>
          <a:xfrm>
            <a:off x="304800" y="457200"/>
            <a:ext cx="8686800" cy="838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ormAutofit/>
          </a:bodyPr>
          <a:lstStyle/>
          <a:p>
            <a:pPr algn="l" eaLnBrk="1" fontAlgn="auto" hangingPunct="1">
              <a:spcAft>
                <a:spcPts val="0"/>
              </a:spcAft>
              <a:defRPr/>
            </a:pPr>
            <a:r>
              <a:rPr lang="ru-RU" sz="3600" b="1" i="1" kern="1200" cap="all" dirty="0">
                <a:effectLst>
                  <a:reflection blurRad="12700" stA="48000" endA="300" endPos="55000" dir="5400000" sy="-90000" algn="bl" rotWithShape="0"/>
                </a:effectLst>
              </a:rPr>
              <a:t>Вопросы и задания</a:t>
            </a:r>
            <a:endParaRPr lang="ru-RU" sz="3600" kern="1200" cap="all" dirty="0">
              <a:effectLst>
                <a:reflection blurRad="12700" stA="48000" endA="300" endPos="55000" dir="5400000" sy="-90000" algn="bl" rotWithShape="0"/>
              </a:effectLst>
            </a:endParaRPr>
          </a:p>
        </p:txBody>
      </p:sp>
      <p:sp>
        <p:nvSpPr>
          <p:cNvPr id="23555" name="Содержимое 5"/>
          <p:cNvSpPr>
            <a:spLocks noGrp="1"/>
          </p:cNvSpPr>
          <p:nvPr>
            <p:ph idx="4294967295"/>
          </p:nvPr>
        </p:nvSpPr>
        <p:spPr>
          <a:xfrm>
            <a:off x="304800" y="1357313"/>
            <a:ext cx="8686800" cy="5286375"/>
          </a:xfrm>
        </p:spPr>
        <p:txBody>
          <a:bodyPr/>
          <a:lstStyle/>
          <a:p>
            <a:pPr marL="514350" indent="-514350" eaLnBrk="1" hangingPunct="1">
              <a:lnSpc>
                <a:spcPct val="80000"/>
              </a:lnSpc>
              <a:buFont typeface="Franklin Gothic Medium" pitchFamily="34" charset="0"/>
              <a:buAutoNum type="arabicPeriod"/>
            </a:pPr>
            <a:r>
              <a:rPr lang="ru-RU" sz="2700" b="1" smtClean="0"/>
              <a:t>Каково влияние ходьбы на лыжах на здоровье человека?</a:t>
            </a:r>
          </a:p>
          <a:p>
            <a:pPr marL="514350" indent="-514350" eaLnBrk="1" hangingPunct="1">
              <a:lnSpc>
                <a:spcPct val="80000"/>
              </a:lnSpc>
              <a:buFont typeface="Franklin Gothic Medium" pitchFamily="34" charset="0"/>
              <a:buAutoNum type="arabicPeriod"/>
            </a:pPr>
            <a:r>
              <a:rPr lang="ru-RU" sz="2700" b="1" smtClean="0"/>
              <a:t>Назовите известных вам выдающихся лыжников нашей страны.</a:t>
            </a:r>
          </a:p>
          <a:p>
            <a:pPr marL="514350" indent="-514350" eaLnBrk="1" hangingPunct="1">
              <a:lnSpc>
                <a:spcPct val="80000"/>
              </a:lnSpc>
              <a:buFont typeface="Franklin Gothic Medium" pitchFamily="34" charset="0"/>
              <a:buAutoNum type="arabicPeriod"/>
            </a:pPr>
            <a:r>
              <a:rPr lang="ru-RU" sz="2700" b="1" smtClean="0"/>
              <a:t>Расскажите о правилах техники безопасности, которые надо соблюдать на занятиях лыжной подготовкой и соревнованиях.</a:t>
            </a:r>
          </a:p>
          <a:p>
            <a:pPr marL="514350" indent="-514350" eaLnBrk="1" hangingPunct="1">
              <a:lnSpc>
                <a:spcPct val="80000"/>
              </a:lnSpc>
              <a:buFont typeface="Franklin Gothic Medium" pitchFamily="34" charset="0"/>
              <a:buAutoNum type="arabicPeriod"/>
            </a:pPr>
            <a:r>
              <a:rPr lang="ru-RU" sz="2700" b="1" smtClean="0"/>
              <a:t>Как подобрать для себя лыжный инвентарь?</a:t>
            </a:r>
          </a:p>
          <a:p>
            <a:pPr marL="514350" indent="-514350" eaLnBrk="1" hangingPunct="1">
              <a:lnSpc>
                <a:spcPct val="80000"/>
              </a:lnSpc>
              <a:buFont typeface="Franklin Gothic Medium" pitchFamily="34" charset="0"/>
              <a:buAutoNum type="arabicPeriod"/>
            </a:pPr>
            <a:r>
              <a:rPr lang="ru-RU" sz="2700" b="1" smtClean="0"/>
              <a:t>Какие лыжные ходы используются в гонках?</a:t>
            </a:r>
          </a:p>
          <a:p>
            <a:pPr marL="514350" indent="-514350" eaLnBrk="1" hangingPunct="1">
              <a:lnSpc>
                <a:spcPct val="80000"/>
              </a:lnSpc>
              <a:buFont typeface="Franklin Gothic Medium" pitchFamily="34" charset="0"/>
              <a:buAutoNum type="arabicPeriod"/>
            </a:pPr>
            <a:r>
              <a:rPr lang="ru-RU" sz="2700" b="1" smtClean="0"/>
              <a:t>Какие двигательные качества развиваются в процессе занятий лыжной подготовкой?</a:t>
            </a:r>
          </a:p>
          <a:p>
            <a:pPr marL="514350" indent="-514350" eaLnBrk="1" hangingPunct="1">
              <a:lnSpc>
                <a:spcPct val="80000"/>
              </a:lnSpc>
              <a:buFont typeface="Franklin Gothic Medium" pitchFamily="34" charset="0"/>
              <a:buAutoNum type="arabicPeriod"/>
            </a:pPr>
            <a:r>
              <a:rPr lang="ru-RU" sz="2700" b="1" smtClean="0"/>
              <a:t>Как преодолевать бугры и впадины при спусках?</a:t>
            </a:r>
          </a:p>
          <a:p>
            <a:pPr marL="514350" indent="-514350" eaLnBrk="1" hangingPunct="1">
              <a:lnSpc>
                <a:spcPct val="80000"/>
              </a:lnSpc>
              <a:buFont typeface="Franklin Gothic Medium" pitchFamily="34" charset="0"/>
              <a:buAutoNum type="arabicPeriod"/>
            </a:pPr>
            <a:r>
              <a:rPr lang="ru-RU" sz="2700" b="1" smtClean="0"/>
              <a:t>Расскажите о спуске с гор на лыжах.</a:t>
            </a:r>
          </a:p>
          <a:p>
            <a:pPr marL="514350" indent="-514350" eaLnBrk="1" hangingPunct="1">
              <a:lnSpc>
                <a:spcPct val="80000"/>
              </a:lnSpc>
              <a:buFont typeface="Franklin Gothic Medium" pitchFamily="34" charset="0"/>
              <a:buAutoNum type="arabicPeriod"/>
            </a:pPr>
            <a:endParaRPr lang="ru-RU" sz="2700" b="1" smtClean="0"/>
          </a:p>
          <a:p>
            <a:pPr marL="514350" indent="-514350" eaLnBrk="1" hangingPunct="1">
              <a:lnSpc>
                <a:spcPct val="80000"/>
              </a:lnSpc>
              <a:buFont typeface="Franklin Gothic Medium" pitchFamily="34" charset="0"/>
              <a:buAutoNum type="arabicPeriod"/>
            </a:pPr>
            <a:endParaRPr lang="ru-RU" sz="2700" b="1" smtClean="0"/>
          </a:p>
          <a:p>
            <a:pPr marL="514350" indent="-514350" eaLnBrk="1" hangingPunct="1">
              <a:lnSpc>
                <a:spcPct val="80000"/>
              </a:lnSpc>
            </a:pPr>
            <a:endParaRPr lang="ru-RU" sz="2700" b="1"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idx="4294967295"/>
          </p:nvPr>
        </p:nvSpPr>
        <p:spPr>
          <a:xfrm>
            <a:off x="301752" y="457200"/>
            <a:ext cx="8686800" cy="841248"/>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ormAutofit/>
          </a:bodyPr>
          <a:lstStyle/>
          <a:p>
            <a:pPr algn="l" eaLnBrk="1" fontAlgn="auto" hangingPunct="1">
              <a:spcAft>
                <a:spcPts val="0"/>
              </a:spcAft>
              <a:defRPr/>
            </a:pPr>
            <a:r>
              <a:rPr lang="ru-RU" sz="3600" b="1" kern="1200" cap="all" dirty="0">
                <a:effectLst>
                  <a:reflection blurRad="12700" stA="48000" endA="300" endPos="55000" dir="5400000" sy="-90000" algn="bl" rotWithShape="0"/>
                </a:effectLst>
              </a:rPr>
              <a:t>Лыжная подготовка</a:t>
            </a:r>
            <a:endParaRPr lang="ru-RU" sz="3600" kern="1200" cap="all" dirty="0">
              <a:effectLst>
                <a:reflection blurRad="12700" stA="48000" endA="300" endPos="55000" dir="5400000" sy="-90000" algn="bl" rotWithShape="0"/>
              </a:effectLst>
            </a:endParaRPr>
          </a:p>
        </p:txBody>
      </p:sp>
      <p:sp>
        <p:nvSpPr>
          <p:cNvPr id="4099" name="Содержимое 8"/>
          <p:cNvSpPr>
            <a:spLocks noGrp="1"/>
          </p:cNvSpPr>
          <p:nvPr>
            <p:ph sz="half" idx="4294967295"/>
          </p:nvPr>
        </p:nvSpPr>
        <p:spPr>
          <a:xfrm>
            <a:off x="4648200" y="1600200"/>
            <a:ext cx="4343400" cy="4724400"/>
          </a:xfrm>
        </p:spPr>
        <p:txBody>
          <a:bodyPr/>
          <a:lstStyle/>
          <a:p>
            <a:pPr eaLnBrk="1" hangingPunct="1">
              <a:lnSpc>
                <a:spcPct val="90000"/>
              </a:lnSpc>
              <a:buFontTx/>
              <a:buNone/>
            </a:pPr>
            <a:r>
              <a:rPr lang="en-US" sz="2400" smtClean="0"/>
              <a:t>	</a:t>
            </a:r>
            <a:r>
              <a:rPr lang="ru-RU" sz="2400" smtClean="0"/>
              <a:t>Ходьба на лыжах очень популярна в нашей стране и является доступным, увлекательным и полезным занятием, прекрасным средством укрепления здоровья, закаливания, развития выносливости. Лыжные прогулки придают бодрость, повышают работоспособность, создают хорошее настроение.</a:t>
            </a:r>
          </a:p>
        </p:txBody>
      </p:sp>
      <p:pic>
        <p:nvPicPr>
          <p:cNvPr id="4100" name="Picture 3"/>
          <p:cNvPicPr>
            <a:picLocks noGrp="1" noChangeAspect="1" noChangeArrowheads="1"/>
          </p:cNvPicPr>
          <p:nvPr>
            <p:ph sz="half" idx="4294967295"/>
          </p:nvPr>
        </p:nvPicPr>
        <p:blipFill>
          <a:blip r:embed="rId2"/>
          <a:srcRect/>
          <a:stretch>
            <a:fillRect/>
          </a:stretch>
        </p:blipFill>
        <p:spPr>
          <a:xfrm>
            <a:off x="298450" y="1643063"/>
            <a:ext cx="4130675" cy="45593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Заголовок 1"/>
          <p:cNvPicPr>
            <a:picLocks noGrp="1" noChangeArrowheads="1"/>
          </p:cNvPicPr>
          <p:nvPr>
            <p:ph type="title" idx="4294967295"/>
          </p:nvPr>
        </p:nvPicPr>
        <p:blipFill>
          <a:blip r:embed="rId2"/>
          <a:srcRect/>
          <a:stretch>
            <a:fillRect/>
          </a:stretch>
        </p:blipFill>
        <p:spPr>
          <a:xfrm>
            <a:off x="103188" y="450850"/>
            <a:ext cx="8894762" cy="1152525"/>
          </a:xfrm>
        </p:spPr>
      </p:pic>
      <p:sp>
        <p:nvSpPr>
          <p:cNvPr id="5123" name="Содержимое 2"/>
          <p:cNvSpPr>
            <a:spLocks noGrp="1"/>
          </p:cNvSpPr>
          <p:nvPr>
            <p:ph sz="half" idx="4294967295"/>
          </p:nvPr>
        </p:nvSpPr>
        <p:spPr>
          <a:xfrm>
            <a:off x="142875" y="1600200"/>
            <a:ext cx="4572000" cy="4900613"/>
          </a:xfrm>
        </p:spPr>
        <p:txBody>
          <a:bodyPr/>
          <a:lstStyle/>
          <a:p>
            <a:pPr eaLnBrk="1" hangingPunct="1">
              <a:lnSpc>
                <a:spcPct val="80000"/>
              </a:lnSpc>
              <a:buFontTx/>
              <a:buNone/>
            </a:pPr>
            <a:r>
              <a:rPr lang="ru-RU" sz="2600" smtClean="0"/>
              <a:t>	Лыжный спорт — популярный и массовый вид зимнего спорта, включающий гонки, прыжки с трамплина, биатлон, слалом, горные лыжи и скоростной спуск, северное двоеборье (гонки и прыжки с трамплина), фристайл (балет, акробатика, могул), а также лыжную подготовку как первую ступень занятий лыжным спортом.</a:t>
            </a:r>
          </a:p>
          <a:p>
            <a:pPr eaLnBrk="1" hangingPunct="1">
              <a:lnSpc>
                <a:spcPct val="80000"/>
              </a:lnSpc>
            </a:pPr>
            <a:endParaRPr lang="ru-RU" sz="2600" smtClean="0"/>
          </a:p>
        </p:txBody>
      </p:sp>
      <p:pic>
        <p:nvPicPr>
          <p:cNvPr id="5124" name="Picture 2"/>
          <p:cNvPicPr>
            <a:picLocks noGrp="1" noChangeAspect="1" noChangeArrowheads="1"/>
          </p:cNvPicPr>
          <p:nvPr>
            <p:ph sz="half" idx="4294967295"/>
          </p:nvPr>
        </p:nvPicPr>
        <p:blipFill>
          <a:blip r:embed="rId3"/>
          <a:srcRect/>
          <a:stretch>
            <a:fillRect/>
          </a:stretch>
        </p:blipFill>
        <p:spPr>
          <a:xfrm>
            <a:off x="5643563" y="1357313"/>
            <a:ext cx="3224212" cy="3224212"/>
          </a:xfrm>
        </p:spPr>
      </p:pic>
      <p:pic>
        <p:nvPicPr>
          <p:cNvPr id="5125" name="Picture 3"/>
          <p:cNvPicPr>
            <a:picLocks noChangeAspect="1" noChangeArrowheads="1"/>
          </p:cNvPicPr>
          <p:nvPr/>
        </p:nvPicPr>
        <p:blipFill>
          <a:blip r:embed="rId4"/>
          <a:srcRect/>
          <a:stretch>
            <a:fillRect/>
          </a:stretch>
        </p:blipFill>
        <p:spPr bwMode="auto">
          <a:xfrm>
            <a:off x="4786313" y="3000375"/>
            <a:ext cx="2571750" cy="3463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2571736" y="457200"/>
            <a:ext cx="6416816" cy="841248"/>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ormAutofit fontScale="90000"/>
          </a:bodyPr>
          <a:lstStyle/>
          <a:p>
            <a:pPr eaLnBrk="1" fontAlgn="auto" hangingPunct="1">
              <a:spcAft>
                <a:spcPts val="0"/>
              </a:spcAft>
              <a:defRPr/>
            </a:pPr>
            <a:r>
              <a:rPr lang="ru-RU" sz="3600" b="1" kern="1200" cap="all" dirty="0">
                <a:effectLst>
                  <a:reflection blurRad="12700" stA="48000" endA="300" endPos="55000" dir="5400000" sy="-90000" algn="bl" rotWithShape="0"/>
                </a:effectLst>
              </a:rPr>
              <a:t>Лыжники - Герои олимпиады</a:t>
            </a:r>
          </a:p>
        </p:txBody>
      </p:sp>
      <p:sp>
        <p:nvSpPr>
          <p:cNvPr id="6147" name="Содержимое 3"/>
          <p:cNvSpPr>
            <a:spLocks noGrp="1"/>
          </p:cNvSpPr>
          <p:nvPr>
            <p:ph sz="half" idx="4294967295"/>
          </p:nvPr>
        </p:nvSpPr>
        <p:spPr>
          <a:xfrm>
            <a:off x="4357688" y="1600200"/>
            <a:ext cx="4633912" cy="4724400"/>
          </a:xfrm>
        </p:spPr>
        <p:txBody>
          <a:bodyPr/>
          <a:lstStyle/>
          <a:p>
            <a:pPr eaLnBrk="1" hangingPunct="1">
              <a:buFontTx/>
              <a:buNone/>
            </a:pPr>
            <a:r>
              <a:rPr lang="en-US" sz="2600" smtClean="0"/>
              <a:t>	</a:t>
            </a:r>
            <a:r>
              <a:rPr lang="ru-RU" sz="2600" smtClean="0"/>
              <a:t>Мы гордимся нашими выдающимися лыжниками — чемпионами мира и Олимпийских игр: В. Кузиным, Н. Зимятовым, П. Колчиным, В. Ведениным, А. Прокуроровым, Л. Козыревой, Г. Кулаковой,   Р. Сметаниной, Е. Вяльбе,  Л. Егоровой, О. Даниловой  и многими другими.</a:t>
            </a:r>
          </a:p>
          <a:p>
            <a:pPr eaLnBrk="1" hangingPunct="1"/>
            <a:endParaRPr lang="ru-RU" sz="2600" smtClean="0"/>
          </a:p>
        </p:txBody>
      </p:sp>
      <p:pic>
        <p:nvPicPr>
          <p:cNvPr id="6148" name="Picture 2"/>
          <p:cNvPicPr>
            <a:picLocks noGrp="1" noChangeAspect="1" noChangeArrowheads="1"/>
          </p:cNvPicPr>
          <p:nvPr>
            <p:ph sz="half" idx="4294967295"/>
          </p:nvPr>
        </p:nvPicPr>
        <p:blipFill>
          <a:blip r:embed="rId2"/>
          <a:srcRect/>
          <a:stretch>
            <a:fillRect/>
          </a:stretch>
        </p:blipFill>
        <p:spPr>
          <a:xfrm>
            <a:off x="1785938" y="2436813"/>
            <a:ext cx="2790825" cy="4016375"/>
          </a:xfrm>
        </p:spPr>
      </p:pic>
      <p:pic>
        <p:nvPicPr>
          <p:cNvPr id="6149" name="Picture 3"/>
          <p:cNvPicPr>
            <a:picLocks noChangeAspect="1" noChangeArrowheads="1"/>
          </p:cNvPicPr>
          <p:nvPr/>
        </p:nvPicPr>
        <p:blipFill>
          <a:blip r:embed="rId3"/>
          <a:srcRect/>
          <a:stretch>
            <a:fillRect/>
          </a:stretch>
        </p:blipFill>
        <p:spPr bwMode="auto">
          <a:xfrm>
            <a:off x="214313" y="642938"/>
            <a:ext cx="2257425" cy="3381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301752" y="457200"/>
            <a:ext cx="8686800" cy="841248"/>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ormAutofit/>
          </a:bodyPr>
          <a:lstStyle/>
          <a:p>
            <a:pPr algn="l" eaLnBrk="1" fontAlgn="auto" hangingPunct="1">
              <a:spcAft>
                <a:spcPts val="0"/>
              </a:spcAft>
              <a:defRPr/>
            </a:pPr>
            <a:r>
              <a:rPr lang="ru-RU" sz="3600" b="1" kern="1200" cap="all" dirty="0">
                <a:effectLst>
                  <a:reflection blurRad="12700" stA="48000" endA="300" endPos="55000" dir="5400000" sy="-90000" algn="bl" rotWithShape="0"/>
                </a:effectLst>
              </a:rPr>
              <a:t>Ходьба на лыжах</a:t>
            </a:r>
          </a:p>
        </p:txBody>
      </p:sp>
      <p:sp>
        <p:nvSpPr>
          <p:cNvPr id="7171" name="Содержимое 2"/>
          <p:cNvSpPr>
            <a:spLocks noGrp="1"/>
          </p:cNvSpPr>
          <p:nvPr>
            <p:ph sz="half" idx="4294967295"/>
          </p:nvPr>
        </p:nvSpPr>
        <p:spPr>
          <a:xfrm>
            <a:off x="214313" y="1600200"/>
            <a:ext cx="4357687" cy="4724400"/>
          </a:xfrm>
        </p:spPr>
        <p:txBody>
          <a:bodyPr/>
          <a:lstStyle/>
          <a:p>
            <a:pPr eaLnBrk="1" hangingPunct="1">
              <a:lnSpc>
                <a:spcPct val="80000"/>
              </a:lnSpc>
              <a:buFontTx/>
              <a:buNone/>
            </a:pPr>
            <a:r>
              <a:rPr lang="ru-RU" sz="2400" smtClean="0"/>
              <a:t>	При ходьбе на лыжах в работу вовлекается наибольшее, по сравнению с другими видами упражнений, число мышц, основательно нагружаются мышцы ног, рук, спины, живота. </a:t>
            </a:r>
          </a:p>
          <a:p>
            <a:pPr eaLnBrk="1" hangingPunct="1">
              <a:lnSpc>
                <a:spcPct val="80000"/>
              </a:lnSpc>
              <a:buFontTx/>
              <a:buNone/>
            </a:pPr>
            <a:r>
              <a:rPr lang="ru-RU" sz="2400" smtClean="0"/>
              <a:t>	В процессе занятий совершенствуются жизненно важные качества — воля, смелость, выносливость, скоростно-силовые способности.</a:t>
            </a:r>
          </a:p>
          <a:p>
            <a:pPr eaLnBrk="1" hangingPunct="1">
              <a:lnSpc>
                <a:spcPct val="80000"/>
              </a:lnSpc>
            </a:pPr>
            <a:endParaRPr lang="ru-RU" sz="2400" smtClean="0"/>
          </a:p>
        </p:txBody>
      </p:sp>
      <p:pic>
        <p:nvPicPr>
          <p:cNvPr id="7172" name="Picture 2"/>
          <p:cNvPicPr>
            <a:picLocks noGrp="1" noChangeAspect="1" noChangeArrowheads="1"/>
          </p:cNvPicPr>
          <p:nvPr>
            <p:ph sz="half" idx="4294967295"/>
          </p:nvPr>
        </p:nvPicPr>
        <p:blipFill>
          <a:blip r:embed="rId2"/>
          <a:srcRect/>
          <a:stretch>
            <a:fillRect/>
          </a:stretch>
        </p:blipFill>
        <p:spPr>
          <a:xfrm>
            <a:off x="5072063" y="1428750"/>
            <a:ext cx="3286125" cy="4848225"/>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idx="4294967295"/>
          </p:nvPr>
        </p:nvSpPr>
        <p:spPr>
          <a:xfrm>
            <a:off x="304800" y="571480"/>
            <a:ext cx="8686800" cy="571504"/>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ormAutofit fontScale="90000"/>
          </a:bodyPr>
          <a:lstStyle/>
          <a:p>
            <a:pPr eaLnBrk="1" fontAlgn="auto" hangingPunct="1">
              <a:spcAft>
                <a:spcPts val="0"/>
              </a:spcAft>
              <a:defRPr/>
            </a:pPr>
            <a:r>
              <a:rPr lang="ru-RU" sz="3600" b="1" kern="1200" cap="all" dirty="0">
                <a:effectLst>
                  <a:reflection blurRad="12700" stA="48000" endA="300" endPos="55000" dir="5400000" sy="-90000" algn="bl" rotWithShape="0"/>
                </a:effectLst>
              </a:rPr>
              <a:t>Основные правила соревнований</a:t>
            </a:r>
            <a:r>
              <a:rPr lang="ru-RU" sz="3600" kern="1200" cap="all" dirty="0">
                <a:effectLst>
                  <a:reflection blurRad="12700" stA="48000" endA="300" endPos="55000" dir="5400000" sy="-90000" algn="bl" rotWithShape="0"/>
                </a:effectLst>
              </a:rPr>
              <a:t/>
            </a:r>
            <a:br>
              <a:rPr lang="ru-RU" sz="3600" kern="1200" cap="all" dirty="0">
                <a:effectLst>
                  <a:reflection blurRad="12700" stA="48000" endA="300" endPos="55000" dir="5400000" sy="-90000" algn="bl" rotWithShape="0"/>
                </a:effectLst>
              </a:rPr>
            </a:br>
            <a:endParaRPr lang="ru-RU" sz="3600" kern="1200" cap="all" dirty="0">
              <a:effectLst>
                <a:reflection blurRad="12700" stA="48000" endA="300" endPos="55000" dir="5400000" sy="-90000" algn="bl" rotWithShape="0"/>
              </a:effectLst>
            </a:endParaRPr>
          </a:p>
        </p:txBody>
      </p:sp>
      <p:sp>
        <p:nvSpPr>
          <p:cNvPr id="8195" name="Содержимое 5"/>
          <p:cNvSpPr>
            <a:spLocks noGrp="1"/>
          </p:cNvSpPr>
          <p:nvPr>
            <p:ph idx="4294967295"/>
          </p:nvPr>
        </p:nvSpPr>
        <p:spPr>
          <a:xfrm>
            <a:off x="0" y="928688"/>
            <a:ext cx="9144000" cy="5500687"/>
          </a:xfrm>
        </p:spPr>
        <p:txBody>
          <a:bodyPr/>
          <a:lstStyle/>
          <a:p>
            <a:pPr marL="514350" indent="-514350" eaLnBrk="1" hangingPunct="1">
              <a:buFont typeface="Franklin Gothic Medium" pitchFamily="34" charset="0"/>
              <a:buAutoNum type="arabicPeriod"/>
            </a:pPr>
            <a:r>
              <a:rPr lang="ru-RU" sz="2400" b="1" smtClean="0"/>
              <a:t>Никогда не срезать дистанции.</a:t>
            </a:r>
          </a:p>
          <a:p>
            <a:pPr marL="514350" indent="-514350" eaLnBrk="1" hangingPunct="1">
              <a:buFont typeface="Franklin Gothic Medium" pitchFamily="34" charset="0"/>
              <a:buAutoNum type="arabicPeriod"/>
            </a:pPr>
            <a:r>
              <a:rPr lang="ru-RU" sz="2400" b="1" smtClean="0"/>
              <a:t>Если вас догнал соперник, уступите лыжню и не мешайте ему</a:t>
            </a:r>
            <a:r>
              <a:rPr lang="en-US" sz="2400" b="1" smtClean="0"/>
              <a:t> </a:t>
            </a:r>
            <a:r>
              <a:rPr lang="ru-RU" sz="2400" b="1" smtClean="0"/>
              <a:t>вас обгонять.</a:t>
            </a:r>
          </a:p>
          <a:p>
            <a:pPr marL="514350" indent="-514350" eaLnBrk="1" hangingPunct="1">
              <a:buFont typeface="Franklin Gothic Medium" pitchFamily="34" charset="0"/>
              <a:buAutoNum type="arabicPeriod"/>
            </a:pPr>
            <a:r>
              <a:rPr lang="ru-RU" sz="2400" b="1" smtClean="0"/>
              <a:t>Догнав соперника, или обгоните его, или идите за ним, но не ближе   1 м.</a:t>
            </a:r>
          </a:p>
          <a:p>
            <a:pPr marL="514350" indent="-514350" eaLnBrk="1" hangingPunct="1">
              <a:buFont typeface="Franklin Gothic Medium" pitchFamily="34" charset="0"/>
              <a:buAutoNum type="arabicPeriod"/>
            </a:pPr>
            <a:r>
              <a:rPr lang="ru-RU" sz="2400" b="1" smtClean="0"/>
              <a:t>За 100 м до финиша лыжню можно не уступать.</a:t>
            </a:r>
          </a:p>
          <a:p>
            <a:pPr marL="514350" indent="-514350" eaLnBrk="1" hangingPunct="1">
              <a:buFont typeface="Franklin Gothic Medium" pitchFamily="34" charset="0"/>
              <a:buAutoNum type="arabicPeriod"/>
            </a:pPr>
            <a:r>
              <a:rPr lang="ru-RU" sz="2400" b="1" smtClean="0"/>
              <a:t>Во время эстафеты касаться участника своей команды можно</a:t>
            </a:r>
            <a:r>
              <a:rPr lang="en-US" sz="2400" b="1" smtClean="0"/>
              <a:t> </a:t>
            </a:r>
            <a:r>
              <a:rPr lang="ru-RU" sz="2400" b="1" smtClean="0"/>
              <a:t>только рукой и только в установленном для этого коридоре.</a:t>
            </a:r>
          </a:p>
          <a:p>
            <a:pPr marL="514350" indent="-514350" eaLnBrk="1" hangingPunct="1">
              <a:buFont typeface="Franklin Gothic Medium" pitchFamily="34" charset="0"/>
              <a:buAutoNum type="arabicPeriod"/>
            </a:pPr>
            <a:r>
              <a:rPr lang="ru-RU" sz="2400" b="1" smtClean="0"/>
              <a:t>Во время прохождения дистанции нельзя менять лыжи.</a:t>
            </a:r>
          </a:p>
          <a:p>
            <a:pPr marL="514350" indent="-514350" eaLnBrk="1" hangingPunct="1">
              <a:buFont typeface="Franklin Gothic Medium" pitchFamily="34" charset="0"/>
              <a:buAutoNum type="arabicPeriod"/>
            </a:pPr>
            <a:r>
              <a:rPr lang="ru-RU" sz="2400" b="1" smtClean="0"/>
              <a:t>Если по какой-нибудь причине вы сошли с дистанции и не можете продолжить соревнование, то обязательно сообщите об этом  в судейскую коллегию</a:t>
            </a:r>
            <a:r>
              <a:rPr lang="ru-RU" sz="2400" smtClean="0"/>
              <a:t>.</a:t>
            </a:r>
          </a:p>
          <a:p>
            <a:pPr marL="514350" indent="-514350" eaLnBrk="1" hangingPunct="1"/>
            <a:endParaRPr lang="ru-RU" sz="2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301752" y="785794"/>
            <a:ext cx="8686800" cy="512654"/>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ormAutofit fontScale="90000"/>
          </a:bodyPr>
          <a:lstStyle/>
          <a:p>
            <a:pPr eaLnBrk="1" fontAlgn="auto" hangingPunct="1">
              <a:spcAft>
                <a:spcPts val="0"/>
              </a:spcAft>
              <a:defRPr/>
            </a:pPr>
            <a:r>
              <a:rPr lang="ru-RU" sz="3600" b="1" kern="1200" cap="all" dirty="0">
                <a:effectLst>
                  <a:reflection blurRad="12700" stA="48000" endA="300" endPos="55000" dir="5400000" sy="-90000" algn="bl" rotWithShape="0"/>
                </a:effectLst>
              </a:rPr>
              <a:t>Одежда, обувь, лыжный инвентарь</a:t>
            </a:r>
            <a:r>
              <a:rPr lang="ru-RU" sz="3600" kern="1200" cap="all" dirty="0">
                <a:effectLst>
                  <a:reflection blurRad="12700" stA="48000" endA="300" endPos="55000" dir="5400000" sy="-90000" algn="bl" rotWithShape="0"/>
                </a:effectLst>
              </a:rPr>
              <a:t/>
            </a:r>
            <a:br>
              <a:rPr lang="ru-RU" sz="3600" kern="1200" cap="all" dirty="0">
                <a:effectLst>
                  <a:reflection blurRad="12700" stA="48000" endA="300" endPos="55000" dir="5400000" sy="-90000" algn="bl" rotWithShape="0"/>
                </a:effectLst>
              </a:rPr>
            </a:br>
            <a:endParaRPr lang="ru-RU" sz="3600" kern="1200" cap="all" dirty="0">
              <a:effectLst>
                <a:reflection blurRad="12700" stA="48000" endA="300" endPos="55000" dir="5400000" sy="-90000" algn="bl" rotWithShape="0"/>
              </a:effectLst>
            </a:endParaRPr>
          </a:p>
        </p:txBody>
      </p:sp>
      <p:sp>
        <p:nvSpPr>
          <p:cNvPr id="9219" name="Содержимое 5"/>
          <p:cNvSpPr>
            <a:spLocks noGrp="1"/>
          </p:cNvSpPr>
          <p:nvPr>
            <p:ph sz="half" idx="4294967295"/>
          </p:nvPr>
        </p:nvSpPr>
        <p:spPr>
          <a:xfrm>
            <a:off x="3214688" y="1357313"/>
            <a:ext cx="5776912" cy="5286375"/>
          </a:xfrm>
        </p:spPr>
        <p:txBody>
          <a:bodyPr/>
          <a:lstStyle/>
          <a:p>
            <a:pPr eaLnBrk="1" hangingPunct="1">
              <a:lnSpc>
                <a:spcPct val="90000"/>
              </a:lnSpc>
              <a:buFontTx/>
              <a:buNone/>
            </a:pPr>
            <a:r>
              <a:rPr lang="ru-RU" sz="2400" b="1" smtClean="0"/>
              <a:t>	Для занятий лыжным спортом желательно на спортивный костюм надеть легкую спортивную куртку для защиты от ветра. </a:t>
            </a:r>
          </a:p>
          <a:p>
            <a:pPr eaLnBrk="1" hangingPunct="1">
              <a:lnSpc>
                <a:spcPct val="90000"/>
              </a:lnSpc>
              <a:buFontTx/>
              <a:buNone/>
            </a:pPr>
            <a:r>
              <a:rPr lang="ru-RU" sz="2400" b="1" smtClean="0"/>
              <a:t>	Лыжная шапочка должна прикрывать лоб, а на руки лучше надеть варежки. </a:t>
            </a:r>
          </a:p>
          <a:p>
            <a:pPr eaLnBrk="1" hangingPunct="1">
              <a:lnSpc>
                <a:spcPct val="90000"/>
              </a:lnSpc>
              <a:buFontTx/>
              <a:buNone/>
            </a:pPr>
            <a:r>
              <a:rPr lang="ru-RU" sz="2400" b="1" smtClean="0"/>
              <a:t>	Лыжные ботинки должны свободно надеваться на две пары носков (одни хлопчатобумажные, другие шерстяные).  Для того чтобы ботинки стали эластичными и  непромокаемыми, их следует пропитать рыбьим жиром или олифой, а через 1—2 ч натереть хозяйственным мылом.</a:t>
            </a:r>
          </a:p>
          <a:p>
            <a:pPr eaLnBrk="1" hangingPunct="1">
              <a:lnSpc>
                <a:spcPct val="90000"/>
              </a:lnSpc>
            </a:pPr>
            <a:endParaRPr lang="ru-RU" sz="2400" b="1" smtClean="0"/>
          </a:p>
        </p:txBody>
      </p:sp>
      <p:pic>
        <p:nvPicPr>
          <p:cNvPr id="9220" name="Picture 2"/>
          <p:cNvPicPr>
            <a:picLocks noGrp="1" noChangeAspect="1" noChangeArrowheads="1"/>
          </p:cNvPicPr>
          <p:nvPr>
            <p:ph sz="half" idx="4294967295"/>
          </p:nvPr>
        </p:nvPicPr>
        <p:blipFill>
          <a:blip r:embed="rId2"/>
          <a:srcRect/>
          <a:stretch>
            <a:fillRect/>
          </a:stretch>
        </p:blipFill>
        <p:spPr>
          <a:xfrm>
            <a:off x="142875" y="1428750"/>
            <a:ext cx="3429000" cy="509905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301752" y="457200"/>
            <a:ext cx="8686800" cy="841248"/>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ormAutofit fontScale="90000"/>
          </a:bodyPr>
          <a:lstStyle/>
          <a:p>
            <a:pPr algn="l" eaLnBrk="1" fontAlgn="auto" hangingPunct="1">
              <a:spcAft>
                <a:spcPts val="0"/>
              </a:spcAft>
              <a:defRPr/>
            </a:pPr>
            <a:r>
              <a:rPr lang="ru-RU" sz="3600" b="1" kern="1200" cap="all" dirty="0">
                <a:effectLst>
                  <a:reflection blurRad="12700" stA="48000" endA="300" endPos="55000" dir="5400000" sy="-90000" algn="bl" rotWithShape="0"/>
                </a:effectLst>
              </a:rPr>
              <a:t>Одежда, обувь, лыжный инвентарь</a:t>
            </a:r>
            <a:r>
              <a:rPr lang="ru-RU" sz="3600" kern="1200" cap="all" dirty="0">
                <a:effectLst>
                  <a:reflection blurRad="12700" stA="48000" endA="300" endPos="55000" dir="5400000" sy="-90000" algn="bl" rotWithShape="0"/>
                </a:effectLst>
              </a:rPr>
              <a:t/>
            </a:r>
            <a:br>
              <a:rPr lang="ru-RU" sz="3600" kern="1200" cap="all" dirty="0">
                <a:effectLst>
                  <a:reflection blurRad="12700" stA="48000" endA="300" endPos="55000" dir="5400000" sy="-90000" algn="bl" rotWithShape="0"/>
                </a:effectLst>
              </a:rPr>
            </a:br>
            <a:endParaRPr lang="ru-RU" sz="3600" kern="1200" cap="all" dirty="0">
              <a:effectLst>
                <a:reflection blurRad="12700" stA="48000" endA="300" endPos="55000" dir="5400000" sy="-90000" algn="bl" rotWithShape="0"/>
              </a:effectLst>
            </a:endParaRPr>
          </a:p>
        </p:txBody>
      </p:sp>
      <p:sp>
        <p:nvSpPr>
          <p:cNvPr id="10243" name="Содержимое 2"/>
          <p:cNvSpPr>
            <a:spLocks noGrp="1"/>
          </p:cNvSpPr>
          <p:nvPr>
            <p:ph sz="half" idx="4294967295"/>
          </p:nvPr>
        </p:nvSpPr>
        <p:spPr>
          <a:xfrm>
            <a:off x="0" y="1357313"/>
            <a:ext cx="6215063" cy="2500312"/>
          </a:xfrm>
        </p:spPr>
        <p:txBody>
          <a:bodyPr/>
          <a:lstStyle/>
          <a:p>
            <a:pPr algn="just" eaLnBrk="1" hangingPunct="1">
              <a:lnSpc>
                <a:spcPct val="90000"/>
              </a:lnSpc>
              <a:buFontTx/>
              <a:buNone/>
            </a:pPr>
            <a:r>
              <a:rPr lang="ru-RU" sz="2400" smtClean="0"/>
              <a:t>	Лыжи и палки подбираются по росту. Длина лыж должна быть такой, чтобы можно было достать пальцами вытянутой вверх руки до конца поставленной вертикально лыжи. Высота палок должна быть чуть выше подмышек. Палки должны быть легкими, эластичными и прочными.</a:t>
            </a:r>
          </a:p>
        </p:txBody>
      </p:sp>
      <p:pic>
        <p:nvPicPr>
          <p:cNvPr id="10244" name="Содержимое 4"/>
          <p:cNvPicPr>
            <a:picLocks noGrp="1"/>
          </p:cNvPicPr>
          <p:nvPr>
            <p:ph sz="half" idx="4294967295"/>
          </p:nvPr>
        </p:nvPicPr>
        <p:blipFill>
          <a:blip r:embed="rId2"/>
          <a:srcRect/>
          <a:stretch>
            <a:fillRect/>
          </a:stretch>
        </p:blipFill>
        <p:spPr>
          <a:xfrm>
            <a:off x="6429375" y="1357313"/>
            <a:ext cx="2490788" cy="2500312"/>
          </a:xfrm>
        </p:spPr>
      </p:pic>
      <p:pic>
        <p:nvPicPr>
          <p:cNvPr id="10245" name="Рисунок 5"/>
          <p:cNvPicPr>
            <a:picLocks noChangeAspect="1" noChangeArrowheads="1"/>
          </p:cNvPicPr>
          <p:nvPr/>
        </p:nvPicPr>
        <p:blipFill>
          <a:blip r:embed="rId3"/>
          <a:srcRect/>
          <a:stretch>
            <a:fillRect/>
          </a:stretch>
        </p:blipFill>
        <p:spPr bwMode="auto">
          <a:xfrm>
            <a:off x="500063" y="4357688"/>
            <a:ext cx="3071812" cy="1684337"/>
          </a:xfrm>
          <a:prstGeom prst="rect">
            <a:avLst/>
          </a:prstGeom>
          <a:noFill/>
          <a:ln w="9525">
            <a:noFill/>
            <a:miter lim="800000"/>
            <a:headEnd/>
            <a:tailEnd/>
          </a:ln>
        </p:spPr>
      </p:pic>
      <p:sp>
        <p:nvSpPr>
          <p:cNvPr id="10246" name="Прямоугольник 8"/>
          <p:cNvSpPr>
            <a:spLocks noChangeArrowheads="1"/>
          </p:cNvSpPr>
          <p:nvPr/>
        </p:nvSpPr>
        <p:spPr bwMode="auto">
          <a:xfrm>
            <a:off x="3643313" y="4429125"/>
            <a:ext cx="5214937" cy="1477963"/>
          </a:xfrm>
          <a:prstGeom prst="rect">
            <a:avLst/>
          </a:prstGeom>
          <a:noFill/>
          <a:ln w="9525">
            <a:noFill/>
            <a:miter lim="800000"/>
            <a:headEnd/>
            <a:tailEnd/>
          </a:ln>
        </p:spPr>
        <p:txBody>
          <a:bodyPr>
            <a:spAutoFit/>
          </a:bodyPr>
          <a:lstStyle/>
          <a:p>
            <a:pPr algn="just"/>
            <a:r>
              <a:rPr lang="ru-RU">
                <a:latin typeface="Franklin Gothic Book" pitchFamily="34" charset="0"/>
              </a:rPr>
              <a:t>Перед началом занятий лыжи натирают мазью для лучшего скольжения. Мазь выбирают в зависимости от температуры воздуха. </a:t>
            </a:r>
          </a:p>
          <a:p>
            <a:pPr algn="just"/>
            <a:r>
              <a:rPr lang="ru-RU">
                <a:latin typeface="Franklin Gothic Book" pitchFamily="34" charset="0"/>
              </a:rPr>
              <a:t>Для хранения и переноски используются специальные колодки.</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23</TotalTime>
  <Words>517</Words>
  <Application>Microsoft PowerPoint</Application>
  <PresentationFormat>On-screen Show (4:3)</PresentationFormat>
  <Paragraphs>132</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Franklin Gothic Medium</vt:lpstr>
      <vt:lpstr>Franklin Gothic Book</vt:lpstr>
      <vt:lpstr>Оформление по умолчанию</vt:lpstr>
      <vt:lpstr>Лыжная подготовка</vt:lpstr>
      <vt:lpstr>Лыжная подготовка</vt:lpstr>
      <vt:lpstr>Лыжная подготовка</vt:lpstr>
      <vt:lpstr>Slide 4</vt:lpstr>
      <vt:lpstr>Лыжники - Герои олимпиады</vt:lpstr>
      <vt:lpstr>Ходьба на лыжах</vt:lpstr>
      <vt:lpstr>Основные правила соревнований </vt:lpstr>
      <vt:lpstr>Одежда, обувь, лыжный инвентарь </vt:lpstr>
      <vt:lpstr>Одежда, обувь, лыжный инвентарь </vt:lpstr>
      <vt:lpstr>Правила поведения во время занятий: </vt:lpstr>
      <vt:lpstr>Техника передвижений на лыжах контрольные упражнения </vt:lpstr>
      <vt:lpstr>Slide 12</vt:lpstr>
      <vt:lpstr>Попеременный двухшажный ход</vt:lpstr>
      <vt:lpstr>Slide 14</vt:lpstr>
      <vt:lpstr>Одновременный бесшажный ход</vt:lpstr>
      <vt:lpstr>Slide 16</vt:lpstr>
      <vt:lpstr>Slide 17</vt:lpstr>
      <vt:lpstr>Совершенствование лыжной подготовки</vt:lpstr>
      <vt:lpstr>Одновременный одношажный коньковый ход</vt:lpstr>
      <vt:lpstr>Преодоление бугров и впадин.</vt:lpstr>
      <vt:lpstr>Slide 21</vt:lpstr>
      <vt:lpstr>Вопросы и задания</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Windows User</cp:lastModifiedBy>
  <cp:revision>2</cp:revision>
  <cp:lastPrinted>1601-01-01T00:00:00Z</cp:lastPrinted>
  <dcterms:created xsi:type="dcterms:W3CDTF">1601-01-01T00:00:00Z</dcterms:created>
  <dcterms:modified xsi:type="dcterms:W3CDTF">2016-09-21T01:01:32Z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